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3" r:id="rId5"/>
    <p:sldId id="264" r:id="rId6"/>
    <p:sldId id="265" r:id="rId7"/>
    <p:sldId id="274" r:id="rId8"/>
    <p:sldId id="266" r:id="rId9"/>
    <p:sldId id="275" r:id="rId10"/>
    <p:sldId id="268" r:id="rId11"/>
    <p:sldId id="276" r:id="rId12"/>
    <p:sldId id="269"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5"/>
    <a:srgbClr val="BC1A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7" autoAdjust="0"/>
    <p:restoredTop sz="94660"/>
  </p:normalViewPr>
  <p:slideViewPr>
    <p:cSldViewPr snapToGrid="0">
      <p:cViewPr varScale="1">
        <p:scale>
          <a:sx n="111" d="100"/>
          <a:sy n="111" d="100"/>
        </p:scale>
        <p:origin x="5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OOQ MD, Aimen" userId="861d1c9e-11d5-42a3-8c6b-b22d96008cb6" providerId="ADAL" clId="{D23B8CED-CC46-417D-B277-6E62989DFD67}"/>
    <pc:docChg chg="undo custSel addSld delSld modSld sldOrd">
      <pc:chgData name="FAROOQ MD, Aimen" userId="861d1c9e-11d5-42a3-8c6b-b22d96008cb6" providerId="ADAL" clId="{D23B8CED-CC46-417D-B277-6E62989DFD67}" dt="2024-09-16T20:09:53.775" v="1232" actId="2696"/>
      <pc:docMkLst>
        <pc:docMk/>
      </pc:docMkLst>
      <pc:sldChg chg="modSp mod">
        <pc:chgData name="FAROOQ MD, Aimen" userId="861d1c9e-11d5-42a3-8c6b-b22d96008cb6" providerId="ADAL" clId="{D23B8CED-CC46-417D-B277-6E62989DFD67}" dt="2024-09-16T20:08:31.350" v="1222" actId="1076"/>
        <pc:sldMkLst>
          <pc:docMk/>
          <pc:sldMk cId="3314081523" sldId="263"/>
        </pc:sldMkLst>
      </pc:sldChg>
      <pc:sldChg chg="modSp mod">
        <pc:chgData name="FAROOQ MD, Aimen" userId="861d1c9e-11d5-42a3-8c6b-b22d96008cb6" providerId="ADAL" clId="{D23B8CED-CC46-417D-B277-6E62989DFD67}" dt="2024-09-16T20:08:59.907" v="1229" actId="1076"/>
        <pc:sldMkLst>
          <pc:docMk/>
          <pc:sldMk cId="344899802" sldId="264"/>
        </pc:sldMkLst>
      </pc:sldChg>
      <pc:sldChg chg="addSp delSp modSp mod">
        <pc:chgData name="FAROOQ MD, Aimen" userId="861d1c9e-11d5-42a3-8c6b-b22d96008cb6" providerId="ADAL" clId="{D23B8CED-CC46-417D-B277-6E62989DFD67}" dt="2024-09-16T19:16:07.996" v="357" actId="1076"/>
        <pc:sldMkLst>
          <pc:docMk/>
          <pc:sldMk cId="2897676914" sldId="266"/>
        </pc:sldMkLst>
      </pc:sldChg>
      <pc:sldChg chg="addSp delSp modSp del mod setBg">
        <pc:chgData name="FAROOQ MD, Aimen" userId="861d1c9e-11d5-42a3-8c6b-b22d96008cb6" providerId="ADAL" clId="{D23B8CED-CC46-417D-B277-6E62989DFD67}" dt="2024-09-16T19:22:05.182" v="409" actId="47"/>
        <pc:sldMkLst>
          <pc:docMk/>
          <pc:sldMk cId="3689491853" sldId="267"/>
        </pc:sldMkLst>
      </pc:sldChg>
      <pc:sldChg chg="addSp delSp modSp mod">
        <pc:chgData name="FAROOQ MD, Aimen" userId="861d1c9e-11d5-42a3-8c6b-b22d96008cb6" providerId="ADAL" clId="{D23B8CED-CC46-417D-B277-6E62989DFD67}" dt="2024-09-16T19:52:54.195" v="968" actId="478"/>
        <pc:sldMkLst>
          <pc:docMk/>
          <pc:sldMk cId="2336810123" sldId="268"/>
        </pc:sldMkLst>
      </pc:sldChg>
      <pc:sldChg chg="addSp delSp modSp mod setBg">
        <pc:chgData name="FAROOQ MD, Aimen" userId="861d1c9e-11d5-42a3-8c6b-b22d96008cb6" providerId="ADAL" clId="{D23B8CED-CC46-417D-B277-6E62989DFD67}" dt="2024-09-16T20:02:03.690" v="1048" actId="1076"/>
        <pc:sldMkLst>
          <pc:docMk/>
          <pc:sldMk cId="3332615962" sldId="269"/>
        </pc:sldMkLst>
      </pc:sldChg>
      <pc:sldChg chg="addSp delSp modSp del mod modNotesTx">
        <pc:chgData name="FAROOQ MD, Aimen" userId="861d1c9e-11d5-42a3-8c6b-b22d96008cb6" providerId="ADAL" clId="{D23B8CED-CC46-417D-B277-6E62989DFD67}" dt="2024-09-16T20:09:53.775" v="1232" actId="2696"/>
        <pc:sldMkLst>
          <pc:docMk/>
          <pc:sldMk cId="2576425642" sldId="270"/>
        </pc:sldMkLst>
      </pc:sldChg>
      <pc:sldChg chg="del">
        <pc:chgData name="FAROOQ MD, Aimen" userId="861d1c9e-11d5-42a3-8c6b-b22d96008cb6" providerId="ADAL" clId="{D23B8CED-CC46-417D-B277-6E62989DFD67}" dt="2024-09-16T20:02:22.891" v="1049" actId="47"/>
        <pc:sldMkLst>
          <pc:docMk/>
          <pc:sldMk cId="321375717" sldId="271"/>
        </pc:sldMkLst>
      </pc:sldChg>
      <pc:sldChg chg="modSp mod">
        <pc:chgData name="FAROOQ MD, Aimen" userId="861d1c9e-11d5-42a3-8c6b-b22d96008cb6" providerId="ADAL" clId="{D23B8CED-CC46-417D-B277-6E62989DFD67}" dt="2024-09-16T20:06:07.549" v="1199" actId="20577"/>
        <pc:sldMkLst>
          <pc:docMk/>
          <pc:sldMk cId="681290147" sldId="272"/>
        </pc:sldMkLst>
      </pc:sldChg>
      <pc:sldChg chg="modSp mod">
        <pc:chgData name="FAROOQ MD, Aimen" userId="861d1c9e-11d5-42a3-8c6b-b22d96008cb6" providerId="ADAL" clId="{D23B8CED-CC46-417D-B277-6E62989DFD67}" dt="2024-09-16T20:07:28.135" v="1210" actId="1076"/>
        <pc:sldMkLst>
          <pc:docMk/>
          <pc:sldMk cId="1823281645" sldId="273"/>
        </pc:sldMkLst>
      </pc:sldChg>
      <pc:sldChg chg="addSp delSp modSp add mod ord">
        <pc:chgData name="FAROOQ MD, Aimen" userId="861d1c9e-11d5-42a3-8c6b-b22d96008cb6" providerId="ADAL" clId="{D23B8CED-CC46-417D-B277-6E62989DFD67}" dt="2024-09-16T19:52:57.052" v="969" actId="478"/>
        <pc:sldMkLst>
          <pc:docMk/>
          <pc:sldMk cId="1509876376" sldId="275"/>
        </pc:sldMkLst>
      </pc:sldChg>
      <pc:sldChg chg="add">
        <pc:chgData name="FAROOQ MD, Aimen" userId="861d1c9e-11d5-42a3-8c6b-b22d96008cb6" providerId="ADAL" clId="{D23B8CED-CC46-417D-B277-6E62989DFD67}" dt="2024-09-16T19:53:20.100" v="970" actId="2890"/>
        <pc:sldMkLst>
          <pc:docMk/>
          <pc:sldMk cId="1194484859" sldId="276"/>
        </pc:sldMkLst>
      </pc:sldChg>
    </pc:docChg>
  </pc:docChgLst>
  <pc:docChgLst>
    <pc:chgData name="Claire Neumann" userId="32c770cd-6f96-44fc-b099-c5ff442316bb" providerId="ADAL" clId="{2364EEDE-662B-43EA-AB0C-270F61E873D6}"/>
    <pc:docChg chg="undo custSel modSld">
      <pc:chgData name="Claire Neumann" userId="32c770cd-6f96-44fc-b099-c5ff442316bb" providerId="ADAL" clId="{2364EEDE-662B-43EA-AB0C-270F61E873D6}" dt="2025-07-16T02:52:14.310" v="26" actId="255"/>
      <pc:docMkLst>
        <pc:docMk/>
      </pc:docMkLst>
      <pc:sldChg chg="modSp mod">
        <pc:chgData name="Claire Neumann" userId="32c770cd-6f96-44fc-b099-c5ff442316bb" providerId="ADAL" clId="{2364EEDE-662B-43EA-AB0C-270F61E873D6}" dt="2025-07-16T02:51:55.710" v="25" actId="1076"/>
        <pc:sldMkLst>
          <pc:docMk/>
          <pc:sldMk cId="2897676914" sldId="266"/>
        </pc:sldMkLst>
        <pc:picChg chg="mod">
          <ac:chgData name="Claire Neumann" userId="32c770cd-6f96-44fc-b099-c5ff442316bb" providerId="ADAL" clId="{2364EEDE-662B-43EA-AB0C-270F61E873D6}" dt="2025-07-16T02:51:51.546" v="23" actId="1076"/>
          <ac:picMkLst>
            <pc:docMk/>
            <pc:sldMk cId="2897676914" sldId="266"/>
            <ac:picMk id="19" creationId="{D8FFC247-CBEC-4E36-544A-F00B5E0FEC3D}"/>
          </ac:picMkLst>
        </pc:picChg>
        <pc:picChg chg="mod">
          <ac:chgData name="Claire Neumann" userId="32c770cd-6f96-44fc-b099-c5ff442316bb" providerId="ADAL" clId="{2364EEDE-662B-43EA-AB0C-270F61E873D6}" dt="2025-07-16T02:51:53.019" v="24" actId="1076"/>
          <ac:picMkLst>
            <pc:docMk/>
            <pc:sldMk cId="2897676914" sldId="266"/>
            <ac:picMk id="21" creationId="{AEFD7F65-E449-9448-628B-22271CC55CD8}"/>
          </ac:picMkLst>
        </pc:picChg>
        <pc:picChg chg="mod">
          <ac:chgData name="Claire Neumann" userId="32c770cd-6f96-44fc-b099-c5ff442316bb" providerId="ADAL" clId="{2364EEDE-662B-43EA-AB0C-270F61E873D6}" dt="2025-07-16T02:51:55.710" v="25" actId="1076"/>
          <ac:picMkLst>
            <pc:docMk/>
            <pc:sldMk cId="2897676914" sldId="266"/>
            <ac:picMk id="22" creationId="{B7FF1ECD-39FD-2060-CB24-EA107F0755E9}"/>
          </ac:picMkLst>
        </pc:picChg>
      </pc:sldChg>
      <pc:sldChg chg="addSp delSp modSp mod">
        <pc:chgData name="Claire Neumann" userId="32c770cd-6f96-44fc-b099-c5ff442316bb" providerId="ADAL" clId="{2364EEDE-662B-43EA-AB0C-270F61E873D6}" dt="2025-07-16T02:51:25.378" v="11" actId="1076"/>
        <pc:sldMkLst>
          <pc:docMk/>
          <pc:sldMk cId="1941797628" sldId="274"/>
        </pc:sldMkLst>
        <pc:spChg chg="mod">
          <ac:chgData name="Claire Neumann" userId="32c770cd-6f96-44fc-b099-c5ff442316bb" providerId="ADAL" clId="{2364EEDE-662B-43EA-AB0C-270F61E873D6}" dt="2025-07-16T02:50:42.792" v="4" actId="255"/>
          <ac:spMkLst>
            <pc:docMk/>
            <pc:sldMk cId="1941797628" sldId="274"/>
            <ac:spMk id="2" creationId="{6C547602-7B80-BAAC-740D-BA43EB6D1405}"/>
          </ac:spMkLst>
        </pc:spChg>
        <pc:spChg chg="mod">
          <ac:chgData name="Claire Neumann" userId="32c770cd-6f96-44fc-b099-c5ff442316bb" providerId="ADAL" clId="{2364EEDE-662B-43EA-AB0C-270F61E873D6}" dt="2025-07-16T02:51:25.378" v="11" actId="1076"/>
          <ac:spMkLst>
            <pc:docMk/>
            <pc:sldMk cId="1941797628" sldId="274"/>
            <ac:spMk id="8" creationId="{7A0D96D2-DC56-B2A1-329A-9019A5A8D69E}"/>
          </ac:spMkLst>
        </pc:spChg>
        <pc:picChg chg="add mod">
          <ac:chgData name="Claire Neumann" userId="32c770cd-6f96-44fc-b099-c5ff442316bb" providerId="ADAL" clId="{2364EEDE-662B-43EA-AB0C-270F61E873D6}" dt="2025-07-16T02:51:12.373" v="8" actId="1076"/>
          <ac:picMkLst>
            <pc:docMk/>
            <pc:sldMk cId="1941797628" sldId="274"/>
            <ac:picMk id="5" creationId="{9196FD54-5C57-DFAE-636B-4657044177F7}"/>
          </ac:picMkLst>
        </pc:picChg>
        <pc:picChg chg="del mod">
          <ac:chgData name="Claire Neumann" userId="32c770cd-6f96-44fc-b099-c5ff442316bb" providerId="ADAL" clId="{2364EEDE-662B-43EA-AB0C-270F61E873D6}" dt="2025-07-16T02:50:48.526" v="6" actId="21"/>
          <ac:picMkLst>
            <pc:docMk/>
            <pc:sldMk cId="1941797628" sldId="274"/>
            <ac:picMk id="7" creationId="{8FD93EA6-DAA9-49CF-B7DD-C47B7757AD4E}"/>
          </ac:picMkLst>
        </pc:picChg>
      </pc:sldChg>
      <pc:sldChg chg="modSp mod">
        <pc:chgData name="Claire Neumann" userId="32c770cd-6f96-44fc-b099-c5ff442316bb" providerId="ADAL" clId="{2364EEDE-662B-43EA-AB0C-270F61E873D6}" dt="2025-07-16T02:52:14.310" v="26" actId="255"/>
        <pc:sldMkLst>
          <pc:docMk/>
          <pc:sldMk cId="1194484859" sldId="276"/>
        </pc:sldMkLst>
        <pc:spChg chg="mod">
          <ac:chgData name="Claire Neumann" userId="32c770cd-6f96-44fc-b099-c5ff442316bb" providerId="ADAL" clId="{2364EEDE-662B-43EA-AB0C-270F61E873D6}" dt="2025-07-16T02:52:14.310" v="26" actId="255"/>
          <ac:spMkLst>
            <pc:docMk/>
            <pc:sldMk cId="1194484859" sldId="276"/>
            <ac:spMk id="2" creationId="{07A66A4C-EFA8-2790-0325-C7C39DE1DC12}"/>
          </ac:spMkLst>
        </pc:spChg>
      </pc:sldChg>
    </pc:docChg>
  </pc:docChgLst>
  <pc:docChgLst>
    <pc:chgData name="Claire Neumann" userId="32c770cd-6f96-44fc-b099-c5ff442316bb" providerId="ADAL" clId="{118FBB1E-36DF-4BBB-8819-33E7C8AC4E44}"/>
    <pc:docChg chg="undo custSel modSld">
      <pc:chgData name="Claire Neumann" userId="32c770cd-6f96-44fc-b099-c5ff442316bb" providerId="ADAL" clId="{118FBB1E-36DF-4BBB-8819-33E7C8AC4E44}" dt="2025-04-04T21:05:59.183" v="139" actId="14100"/>
      <pc:docMkLst>
        <pc:docMk/>
      </pc:docMkLst>
      <pc:sldChg chg="modSp mod">
        <pc:chgData name="Claire Neumann" userId="32c770cd-6f96-44fc-b099-c5ff442316bb" providerId="ADAL" clId="{118FBB1E-36DF-4BBB-8819-33E7C8AC4E44}" dt="2025-04-04T20:56:44.288" v="12" actId="122"/>
        <pc:sldMkLst>
          <pc:docMk/>
          <pc:sldMk cId="3314081523" sldId="263"/>
        </pc:sldMkLst>
      </pc:sldChg>
      <pc:sldChg chg="modSp mod">
        <pc:chgData name="Claire Neumann" userId="32c770cd-6f96-44fc-b099-c5ff442316bb" providerId="ADAL" clId="{118FBB1E-36DF-4BBB-8819-33E7C8AC4E44}" dt="2025-04-04T20:57:34.655" v="15" actId="207"/>
        <pc:sldMkLst>
          <pc:docMk/>
          <pc:sldMk cId="344899802" sldId="264"/>
        </pc:sldMkLst>
      </pc:sldChg>
      <pc:sldChg chg="modSp mod">
        <pc:chgData name="Claire Neumann" userId="32c770cd-6f96-44fc-b099-c5ff442316bb" providerId="ADAL" clId="{118FBB1E-36DF-4BBB-8819-33E7C8AC4E44}" dt="2025-04-04T20:58:08.794" v="24" actId="20577"/>
        <pc:sldMkLst>
          <pc:docMk/>
          <pc:sldMk cId="1983704460" sldId="265"/>
        </pc:sldMkLst>
      </pc:sldChg>
      <pc:sldChg chg="modSp mod">
        <pc:chgData name="Claire Neumann" userId="32c770cd-6f96-44fc-b099-c5ff442316bb" providerId="ADAL" clId="{118FBB1E-36DF-4BBB-8819-33E7C8AC4E44}" dt="2025-04-04T20:59:21.324" v="38" actId="6549"/>
        <pc:sldMkLst>
          <pc:docMk/>
          <pc:sldMk cId="2336810123" sldId="268"/>
        </pc:sldMkLst>
      </pc:sldChg>
      <pc:sldChg chg="modSp mod">
        <pc:chgData name="Claire Neumann" userId="32c770cd-6f96-44fc-b099-c5ff442316bb" providerId="ADAL" clId="{118FBB1E-36DF-4BBB-8819-33E7C8AC4E44}" dt="2025-04-04T21:05:35.883" v="132" actId="20577"/>
        <pc:sldMkLst>
          <pc:docMk/>
          <pc:sldMk cId="3332615962" sldId="269"/>
        </pc:sldMkLst>
      </pc:sldChg>
      <pc:sldChg chg="modSp mod">
        <pc:chgData name="Claire Neumann" userId="32c770cd-6f96-44fc-b099-c5ff442316bb" providerId="ADAL" clId="{118FBB1E-36DF-4BBB-8819-33E7C8AC4E44}" dt="2025-04-04T21:05:59.183" v="139" actId="14100"/>
        <pc:sldMkLst>
          <pc:docMk/>
          <pc:sldMk cId="681290147" sldId="272"/>
        </pc:sldMkLst>
      </pc:sldChg>
      <pc:sldChg chg="modSp mod">
        <pc:chgData name="Claire Neumann" userId="32c770cd-6f96-44fc-b099-c5ff442316bb" providerId="ADAL" clId="{118FBB1E-36DF-4BBB-8819-33E7C8AC4E44}" dt="2025-04-04T21:01:28.251" v="75" actId="1076"/>
        <pc:sldMkLst>
          <pc:docMk/>
          <pc:sldMk cId="1823281645" sldId="273"/>
        </pc:sldMkLst>
      </pc:sldChg>
      <pc:sldChg chg="modSp mod">
        <pc:chgData name="Claire Neumann" userId="32c770cd-6f96-44fc-b099-c5ff442316bb" providerId="ADAL" clId="{118FBB1E-36DF-4BBB-8819-33E7C8AC4E44}" dt="2025-04-04T20:58:27.399" v="29" actId="1076"/>
        <pc:sldMkLst>
          <pc:docMk/>
          <pc:sldMk cId="1941797628" sldId="274"/>
        </pc:sldMkLst>
      </pc:sldChg>
      <pc:sldChg chg="modSp mod">
        <pc:chgData name="Claire Neumann" userId="32c770cd-6f96-44fc-b099-c5ff442316bb" providerId="ADAL" clId="{118FBB1E-36DF-4BBB-8819-33E7C8AC4E44}" dt="2025-04-04T20:59:34.413" v="43" actId="6549"/>
        <pc:sldMkLst>
          <pc:docMk/>
          <pc:sldMk cId="1509876376" sldId="275"/>
        </pc:sldMkLst>
      </pc:sldChg>
      <pc:sldChg chg="modSp mod">
        <pc:chgData name="Claire Neumann" userId="32c770cd-6f96-44fc-b099-c5ff442316bb" providerId="ADAL" clId="{118FBB1E-36DF-4BBB-8819-33E7C8AC4E44}" dt="2025-04-04T21:04:48.876" v="121" actId="20577"/>
        <pc:sldMkLst>
          <pc:docMk/>
          <pc:sldMk cId="1194484859" sldId="2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B0C48-8A75-400C-A1FE-E47EDFE19C94}"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AC76F2F9-D71C-427E-969B-3BFE57EEF9F8}">
      <dgm:prSet custT="1"/>
      <dgm:spPr/>
      <dgm:t>
        <a:bodyPr/>
        <a:lstStyle/>
        <a:p>
          <a:pPr algn="l"/>
          <a:r>
            <a:rPr lang="en-US" sz="1800" b="1" dirty="0">
              <a:latin typeface="Gotham"/>
            </a:rPr>
            <a:t>Clinical</a:t>
          </a:r>
          <a:r>
            <a:rPr lang="en-US" sz="1800" b="1" baseline="0" dirty="0">
              <a:latin typeface="Gotham"/>
            </a:rPr>
            <a:t> remission at week 24 </a:t>
          </a:r>
          <a:r>
            <a:rPr lang="en-US" sz="1600" b="0" baseline="0" dirty="0">
              <a:latin typeface="Gotham"/>
            </a:rPr>
            <a:t>(CDAI Score &lt; 150)</a:t>
          </a:r>
        </a:p>
        <a:p>
          <a:pPr algn="ctr"/>
          <a:r>
            <a:rPr lang="en-US" sz="1600" b="1" baseline="0" dirty="0">
              <a:solidFill>
                <a:srgbClr val="0070C0"/>
              </a:solidFill>
              <a:latin typeface="Gotham"/>
            </a:rPr>
            <a:t>Non-inferiority analysis in first 50% enrolled patients</a:t>
          </a:r>
        </a:p>
        <a:p>
          <a:pPr algn="ctr"/>
          <a:r>
            <a:rPr lang="en-US" sz="1600" b="1" baseline="0" dirty="0">
              <a:solidFill>
                <a:srgbClr val="0070C0"/>
              </a:solidFill>
              <a:latin typeface="Gotham"/>
            </a:rPr>
            <a:t> Margin 10% points </a:t>
          </a:r>
        </a:p>
      </dgm:t>
    </dgm:pt>
    <dgm:pt modelId="{44D288A6-9AB0-407F-97AF-D1B537E2A98F}" type="parTrans" cxnId="{80C5D07C-738D-4378-A6EE-A2EBF499803C}">
      <dgm:prSet/>
      <dgm:spPr/>
      <dgm:t>
        <a:bodyPr/>
        <a:lstStyle/>
        <a:p>
          <a:endParaRPr lang="en-US"/>
        </a:p>
      </dgm:t>
    </dgm:pt>
    <dgm:pt modelId="{F5291AB1-537A-4E63-9958-A71C6B55A4DE}" type="sibTrans" cxnId="{80C5D07C-738D-4378-A6EE-A2EBF499803C}">
      <dgm:prSet/>
      <dgm:spPr/>
      <dgm:t>
        <a:bodyPr/>
        <a:lstStyle/>
        <a:p>
          <a:endParaRPr lang="en-US"/>
        </a:p>
      </dgm:t>
    </dgm:pt>
    <dgm:pt modelId="{5C58DC65-E15E-42FC-A5D0-4C0BE722C4BC}">
      <dgm:prSet custT="1"/>
      <dgm:spPr/>
      <dgm:t>
        <a:bodyPr/>
        <a:lstStyle/>
        <a:p>
          <a:pPr algn="l"/>
          <a:r>
            <a:rPr lang="en-US" sz="1800" b="1" dirty="0">
              <a:latin typeface="Gotham"/>
            </a:rPr>
            <a:t>Endoscopic remission at week 48 </a:t>
          </a:r>
          <a:r>
            <a:rPr lang="en-US" sz="1600" b="0" dirty="0">
              <a:latin typeface="Gotham"/>
            </a:rPr>
            <a:t>(SES-CD of &lt;4; and at lest 2-point reduction from baseline and no sub-score &gt; 1 in any individual variable)</a:t>
          </a:r>
        </a:p>
        <a:p>
          <a:pPr algn="ctr"/>
          <a:r>
            <a:rPr lang="en-US" sz="1600" b="1" dirty="0">
              <a:solidFill>
                <a:srgbClr val="0070C0"/>
              </a:solidFill>
              <a:latin typeface="Gotham"/>
            </a:rPr>
            <a:t>Superiority analysis in 100% patients</a:t>
          </a:r>
        </a:p>
      </dgm:t>
    </dgm:pt>
    <dgm:pt modelId="{87E39127-89ED-41CB-8F5C-EB9B9E79ACF2}" type="parTrans" cxnId="{047DBDEC-8623-4879-81E7-DD996B43238F}">
      <dgm:prSet/>
      <dgm:spPr/>
      <dgm:t>
        <a:bodyPr/>
        <a:lstStyle/>
        <a:p>
          <a:endParaRPr lang="en-US"/>
        </a:p>
      </dgm:t>
    </dgm:pt>
    <dgm:pt modelId="{F7F62554-4BE5-43F6-A9B5-C9B2FA5E9D33}" type="sibTrans" cxnId="{047DBDEC-8623-4879-81E7-DD996B43238F}">
      <dgm:prSet/>
      <dgm:spPr/>
      <dgm:t>
        <a:bodyPr/>
        <a:lstStyle/>
        <a:p>
          <a:endParaRPr lang="en-US"/>
        </a:p>
      </dgm:t>
    </dgm:pt>
    <dgm:pt modelId="{F6B0C4C3-2B7A-4E3E-ADA4-9B44C8E4FCA5}">
      <dgm:prSet custT="1"/>
      <dgm:spPr>
        <a:solidFill>
          <a:schemeClr val="accent3">
            <a:lumMod val="60000"/>
            <a:lumOff val="40000"/>
          </a:schemeClr>
        </a:solidFill>
      </dgm:spPr>
      <dgm:t>
        <a:bodyPr/>
        <a:lstStyle/>
        <a:p>
          <a:r>
            <a:rPr lang="en-US" sz="2000" b="1" dirty="0">
              <a:latin typeface="Gotham"/>
            </a:rPr>
            <a:t>Primary Endpoints</a:t>
          </a:r>
        </a:p>
      </dgm:t>
    </dgm:pt>
    <dgm:pt modelId="{527C0FF7-A11A-4A63-9459-E77DFFB49779}" type="sibTrans" cxnId="{A3A21895-760A-482C-93FB-326E625B7B9A}">
      <dgm:prSet/>
      <dgm:spPr/>
      <dgm:t>
        <a:bodyPr/>
        <a:lstStyle/>
        <a:p>
          <a:endParaRPr lang="en-US"/>
        </a:p>
      </dgm:t>
    </dgm:pt>
    <dgm:pt modelId="{6AE72CC3-4EF6-45F6-99F1-A6FB93D98355}" type="parTrans" cxnId="{A3A21895-760A-482C-93FB-326E625B7B9A}">
      <dgm:prSet/>
      <dgm:spPr/>
      <dgm:t>
        <a:bodyPr/>
        <a:lstStyle/>
        <a:p>
          <a:endParaRPr lang="en-US"/>
        </a:p>
      </dgm:t>
    </dgm:pt>
    <dgm:pt modelId="{DE5F1BDE-2739-4AD3-ABB2-BC500B38E7B2}" type="pres">
      <dgm:prSet presAssocID="{295B0C48-8A75-400C-A1FE-E47EDFE19C94}" presName="linear" presStyleCnt="0">
        <dgm:presLayoutVars>
          <dgm:animLvl val="lvl"/>
          <dgm:resizeHandles val="exact"/>
        </dgm:presLayoutVars>
      </dgm:prSet>
      <dgm:spPr/>
    </dgm:pt>
    <dgm:pt modelId="{492171EC-982B-4748-96CE-5383F713A3E4}" type="pres">
      <dgm:prSet presAssocID="{F6B0C4C3-2B7A-4E3E-ADA4-9B44C8E4FCA5}" presName="parentText" presStyleLbl="node1" presStyleIdx="0" presStyleCnt="3" custScaleY="44318">
        <dgm:presLayoutVars>
          <dgm:chMax val="0"/>
          <dgm:bulletEnabled val="1"/>
        </dgm:presLayoutVars>
      </dgm:prSet>
      <dgm:spPr/>
    </dgm:pt>
    <dgm:pt modelId="{8FFCA6C2-2A0E-4D59-9EDA-284B562F04C7}" type="pres">
      <dgm:prSet presAssocID="{527C0FF7-A11A-4A63-9459-E77DFFB49779}" presName="spacer" presStyleCnt="0"/>
      <dgm:spPr/>
    </dgm:pt>
    <dgm:pt modelId="{A87AD2B0-3FC9-4099-A74C-4651C314DD87}" type="pres">
      <dgm:prSet presAssocID="{AC76F2F9-D71C-427E-969B-3BFE57EEF9F8}" presName="parentText" presStyleLbl="node1" presStyleIdx="1" presStyleCnt="3" custScaleY="87954">
        <dgm:presLayoutVars>
          <dgm:chMax val="0"/>
          <dgm:bulletEnabled val="1"/>
        </dgm:presLayoutVars>
      </dgm:prSet>
      <dgm:spPr/>
    </dgm:pt>
    <dgm:pt modelId="{BA801176-21FC-47EB-BB4E-DA47D313ED39}" type="pres">
      <dgm:prSet presAssocID="{F5291AB1-537A-4E63-9958-A71C6B55A4DE}" presName="spacer" presStyleCnt="0"/>
      <dgm:spPr/>
    </dgm:pt>
    <dgm:pt modelId="{0AC56760-43B4-4127-BB4B-538A7AA6E714}" type="pres">
      <dgm:prSet presAssocID="{5C58DC65-E15E-42FC-A5D0-4C0BE722C4BC}" presName="parentText" presStyleLbl="node1" presStyleIdx="2" presStyleCnt="3">
        <dgm:presLayoutVars>
          <dgm:chMax val="0"/>
          <dgm:bulletEnabled val="1"/>
        </dgm:presLayoutVars>
      </dgm:prSet>
      <dgm:spPr/>
    </dgm:pt>
  </dgm:ptLst>
  <dgm:cxnLst>
    <dgm:cxn modelId="{171C6E11-3D93-412E-BCC7-A9F00B5D8810}" type="presOf" srcId="{F6B0C4C3-2B7A-4E3E-ADA4-9B44C8E4FCA5}" destId="{492171EC-982B-4748-96CE-5383F713A3E4}" srcOrd="0" destOrd="0" presId="urn:microsoft.com/office/officeart/2005/8/layout/vList2"/>
    <dgm:cxn modelId="{8B60EB1B-20EC-482C-958A-6B53BA064B30}" type="presOf" srcId="{5C58DC65-E15E-42FC-A5D0-4C0BE722C4BC}" destId="{0AC56760-43B4-4127-BB4B-538A7AA6E714}" srcOrd="0" destOrd="0" presId="urn:microsoft.com/office/officeart/2005/8/layout/vList2"/>
    <dgm:cxn modelId="{80C5D07C-738D-4378-A6EE-A2EBF499803C}" srcId="{295B0C48-8A75-400C-A1FE-E47EDFE19C94}" destId="{AC76F2F9-D71C-427E-969B-3BFE57EEF9F8}" srcOrd="1" destOrd="0" parTransId="{44D288A6-9AB0-407F-97AF-D1B537E2A98F}" sibTransId="{F5291AB1-537A-4E63-9958-A71C6B55A4DE}"/>
    <dgm:cxn modelId="{26BD608C-03B6-4740-94C0-B1B818465EF2}" type="presOf" srcId="{AC76F2F9-D71C-427E-969B-3BFE57EEF9F8}" destId="{A87AD2B0-3FC9-4099-A74C-4651C314DD87}" srcOrd="0" destOrd="0" presId="urn:microsoft.com/office/officeart/2005/8/layout/vList2"/>
    <dgm:cxn modelId="{A3A21895-760A-482C-93FB-326E625B7B9A}" srcId="{295B0C48-8A75-400C-A1FE-E47EDFE19C94}" destId="{F6B0C4C3-2B7A-4E3E-ADA4-9B44C8E4FCA5}" srcOrd="0" destOrd="0" parTransId="{6AE72CC3-4EF6-45F6-99F1-A6FB93D98355}" sibTransId="{527C0FF7-A11A-4A63-9459-E77DFFB49779}"/>
    <dgm:cxn modelId="{60C7B799-D570-4911-BB5F-0DBA24D8884C}" type="presOf" srcId="{295B0C48-8A75-400C-A1FE-E47EDFE19C94}" destId="{DE5F1BDE-2739-4AD3-ABB2-BC500B38E7B2}" srcOrd="0" destOrd="0" presId="urn:microsoft.com/office/officeart/2005/8/layout/vList2"/>
    <dgm:cxn modelId="{047DBDEC-8623-4879-81E7-DD996B43238F}" srcId="{295B0C48-8A75-400C-A1FE-E47EDFE19C94}" destId="{5C58DC65-E15E-42FC-A5D0-4C0BE722C4BC}" srcOrd="2" destOrd="0" parTransId="{87E39127-89ED-41CB-8F5C-EB9B9E79ACF2}" sibTransId="{F7F62554-4BE5-43F6-A9B5-C9B2FA5E9D33}"/>
    <dgm:cxn modelId="{0B836132-C722-4837-98AC-0F7123BFFDF3}" type="presParOf" srcId="{DE5F1BDE-2739-4AD3-ABB2-BC500B38E7B2}" destId="{492171EC-982B-4748-96CE-5383F713A3E4}" srcOrd="0" destOrd="0" presId="urn:microsoft.com/office/officeart/2005/8/layout/vList2"/>
    <dgm:cxn modelId="{6E78BC9A-36DA-4EC0-BE3E-D6632921D117}" type="presParOf" srcId="{DE5F1BDE-2739-4AD3-ABB2-BC500B38E7B2}" destId="{8FFCA6C2-2A0E-4D59-9EDA-284B562F04C7}" srcOrd="1" destOrd="0" presId="urn:microsoft.com/office/officeart/2005/8/layout/vList2"/>
    <dgm:cxn modelId="{8373C23B-6589-4D3D-97D5-BE79ADD5FD6F}" type="presParOf" srcId="{DE5F1BDE-2739-4AD3-ABB2-BC500B38E7B2}" destId="{A87AD2B0-3FC9-4099-A74C-4651C314DD87}" srcOrd="2" destOrd="0" presId="urn:microsoft.com/office/officeart/2005/8/layout/vList2"/>
    <dgm:cxn modelId="{423BD52A-65ED-49A2-BAF7-75AF53F3EAA5}" type="presParOf" srcId="{DE5F1BDE-2739-4AD3-ABB2-BC500B38E7B2}" destId="{BA801176-21FC-47EB-BB4E-DA47D313ED39}" srcOrd="3" destOrd="0" presId="urn:microsoft.com/office/officeart/2005/8/layout/vList2"/>
    <dgm:cxn modelId="{A6E4C0EB-0BE3-44B3-9F1D-3FE8283679FC}" type="presParOf" srcId="{DE5F1BDE-2739-4AD3-ABB2-BC500B38E7B2}" destId="{0AC56760-43B4-4127-BB4B-538A7AA6E71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5B0C48-8A75-400C-A1FE-E47EDFE19C94}"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20D5150B-D5A3-44F0-94A5-869CFE0D3E04}">
      <dgm:prSet custT="1"/>
      <dgm:spPr/>
      <dgm:t>
        <a:bodyPr/>
        <a:lstStyle/>
        <a:p>
          <a:r>
            <a:rPr lang="en-US" sz="1800" b="1" dirty="0">
              <a:latin typeface="Gotham" panose="02000504050000020004"/>
            </a:rPr>
            <a:t>Glucocorticoid-free clinical and endoscopic remission at week 48 </a:t>
          </a:r>
          <a:r>
            <a:rPr lang="en-US" sz="1600" b="0" i="0" dirty="0">
              <a:latin typeface="Gotham" panose="02000504050000020004"/>
            </a:rPr>
            <a:t>(defined as not receiving glucocorticoids at the week 48 visit)</a:t>
          </a:r>
          <a:endParaRPr lang="en-US" sz="1600" b="0" dirty="0">
            <a:latin typeface="Gotham" panose="02000504050000020004"/>
          </a:endParaRPr>
        </a:p>
      </dgm:t>
    </dgm:pt>
    <dgm:pt modelId="{72C1184F-CE00-489E-984B-98AEE96374A7}" type="parTrans" cxnId="{830AA43C-8113-44BC-BA79-429E82953C42}">
      <dgm:prSet/>
      <dgm:spPr/>
      <dgm:t>
        <a:bodyPr/>
        <a:lstStyle/>
        <a:p>
          <a:endParaRPr lang="en-US"/>
        </a:p>
      </dgm:t>
    </dgm:pt>
    <dgm:pt modelId="{7F44BA60-833C-4FC8-9E2B-19C2E52D7AB3}" type="sibTrans" cxnId="{830AA43C-8113-44BC-BA79-429E82953C42}">
      <dgm:prSet/>
      <dgm:spPr/>
      <dgm:t>
        <a:bodyPr/>
        <a:lstStyle/>
        <a:p>
          <a:endParaRPr lang="en-US"/>
        </a:p>
      </dgm:t>
    </dgm:pt>
    <dgm:pt modelId="{2DB4D799-428C-45FD-8411-3A9A35DAA1F1}">
      <dgm:prSet custT="1"/>
      <dgm:spPr/>
      <dgm:t>
        <a:bodyPr/>
        <a:lstStyle/>
        <a:p>
          <a:r>
            <a:rPr lang="en-US" sz="1800" b="1" dirty="0">
              <a:latin typeface="Gotham" panose="02000504050000020004"/>
            </a:rPr>
            <a:t>Endoscopic response at week 48 </a:t>
          </a:r>
          <a:r>
            <a:rPr lang="en-US" sz="1600" b="0" dirty="0">
              <a:latin typeface="Gotham" panose="02000504050000020004"/>
            </a:rPr>
            <a:t>(</a:t>
          </a:r>
          <a:r>
            <a:rPr lang="en-US" sz="1600" b="0" i="0" dirty="0">
              <a:latin typeface="Gotham" panose="02000504050000020004"/>
            </a:rPr>
            <a:t>reduction in the SES-CD of &gt;50% from baseline [or for patients with isolated ileal disease and a baseline SES-CD of 4, a ≥2-point reduction from baseline])</a:t>
          </a:r>
          <a:endParaRPr lang="en-US" sz="1600" b="0" dirty="0">
            <a:latin typeface="Gotham" panose="02000504050000020004"/>
          </a:endParaRPr>
        </a:p>
      </dgm:t>
    </dgm:pt>
    <dgm:pt modelId="{465023B7-5500-4A51-9910-97F9914C70AB}" type="parTrans" cxnId="{41B46167-D0F3-40CE-B9F7-C4B272A88D3D}">
      <dgm:prSet/>
      <dgm:spPr/>
      <dgm:t>
        <a:bodyPr/>
        <a:lstStyle/>
        <a:p>
          <a:endParaRPr lang="en-US"/>
        </a:p>
      </dgm:t>
    </dgm:pt>
    <dgm:pt modelId="{B87C30C8-3A8E-4A9D-BB3E-70FABFF9A98E}" type="sibTrans" cxnId="{41B46167-D0F3-40CE-B9F7-C4B272A88D3D}">
      <dgm:prSet/>
      <dgm:spPr/>
      <dgm:t>
        <a:bodyPr/>
        <a:lstStyle/>
        <a:p>
          <a:endParaRPr lang="en-US"/>
        </a:p>
      </dgm:t>
    </dgm:pt>
    <dgm:pt modelId="{2E1D164B-3023-428F-A931-1FB42D82A144}">
      <dgm:prSet custT="1"/>
      <dgm:spPr/>
      <dgm:t>
        <a:bodyPr/>
        <a:lstStyle/>
        <a:p>
          <a:r>
            <a:rPr lang="en-US" sz="1800" b="1" dirty="0">
              <a:latin typeface="Gotham" panose="02000504050000020004"/>
            </a:rPr>
            <a:t>Clinical</a:t>
          </a:r>
          <a:r>
            <a:rPr lang="en-US" sz="1800" b="1" baseline="0" dirty="0">
              <a:latin typeface="Gotham" panose="02000504050000020004"/>
            </a:rPr>
            <a:t> remission at week 48 </a:t>
          </a:r>
          <a:r>
            <a:rPr lang="en-US" sz="1600" b="0" baseline="0" dirty="0">
              <a:latin typeface="Gotham" panose="02000504050000020004"/>
            </a:rPr>
            <a:t>(CDAI Score &lt; 150)</a:t>
          </a:r>
        </a:p>
      </dgm:t>
    </dgm:pt>
    <dgm:pt modelId="{905806DB-22E7-41F1-BB18-7B2399F0E5D5}" type="parTrans" cxnId="{8CDAAE9A-7D46-403E-924D-718DDAAE7CCA}">
      <dgm:prSet/>
      <dgm:spPr/>
      <dgm:t>
        <a:bodyPr/>
        <a:lstStyle/>
        <a:p>
          <a:endParaRPr lang="en-US"/>
        </a:p>
      </dgm:t>
    </dgm:pt>
    <dgm:pt modelId="{A747302F-3B7F-4BC2-9338-07D250AE7124}" type="sibTrans" cxnId="{8CDAAE9A-7D46-403E-924D-718DDAAE7CCA}">
      <dgm:prSet/>
      <dgm:spPr/>
      <dgm:t>
        <a:bodyPr/>
        <a:lstStyle/>
        <a:p>
          <a:endParaRPr lang="en-US"/>
        </a:p>
      </dgm:t>
    </dgm:pt>
    <dgm:pt modelId="{82026994-C11E-4B27-982F-6AE976276CE5}">
      <dgm:prSet custT="1"/>
      <dgm:spPr>
        <a:solidFill>
          <a:schemeClr val="accent3">
            <a:lumMod val="60000"/>
            <a:lumOff val="40000"/>
          </a:schemeClr>
        </a:solidFill>
      </dgm:spPr>
      <dgm:t>
        <a:bodyPr/>
        <a:lstStyle/>
        <a:p>
          <a:pPr algn="l"/>
          <a:r>
            <a:rPr lang="en-US" sz="2000" b="1" dirty="0">
              <a:latin typeface="Gotham"/>
            </a:rPr>
            <a:t>Secondary Endpoints</a:t>
          </a:r>
        </a:p>
      </dgm:t>
    </dgm:pt>
    <dgm:pt modelId="{FCEA923A-FE88-402D-A7F8-90D4C117EDE3}" type="parTrans" cxnId="{2EA47C82-8F00-440E-9BA5-76CCEADC19E4}">
      <dgm:prSet/>
      <dgm:spPr/>
      <dgm:t>
        <a:bodyPr/>
        <a:lstStyle/>
        <a:p>
          <a:endParaRPr lang="en-US"/>
        </a:p>
      </dgm:t>
    </dgm:pt>
    <dgm:pt modelId="{11F5D092-7AE5-43C7-93AB-565D1351FAD2}" type="sibTrans" cxnId="{2EA47C82-8F00-440E-9BA5-76CCEADC19E4}">
      <dgm:prSet/>
      <dgm:spPr/>
      <dgm:t>
        <a:bodyPr/>
        <a:lstStyle/>
        <a:p>
          <a:endParaRPr lang="en-US"/>
        </a:p>
      </dgm:t>
    </dgm:pt>
    <dgm:pt modelId="{DE5F1BDE-2739-4AD3-ABB2-BC500B38E7B2}" type="pres">
      <dgm:prSet presAssocID="{295B0C48-8A75-400C-A1FE-E47EDFE19C94}" presName="linear" presStyleCnt="0">
        <dgm:presLayoutVars>
          <dgm:animLvl val="lvl"/>
          <dgm:resizeHandles val="exact"/>
        </dgm:presLayoutVars>
      </dgm:prSet>
      <dgm:spPr/>
    </dgm:pt>
    <dgm:pt modelId="{1340C1AF-FD59-4394-824A-5CA857CEF73B}" type="pres">
      <dgm:prSet presAssocID="{82026994-C11E-4B27-982F-6AE976276CE5}" presName="parentText" presStyleLbl="node1" presStyleIdx="0" presStyleCnt="4" custScaleY="70917">
        <dgm:presLayoutVars>
          <dgm:chMax val="0"/>
          <dgm:bulletEnabled val="1"/>
        </dgm:presLayoutVars>
      </dgm:prSet>
      <dgm:spPr/>
    </dgm:pt>
    <dgm:pt modelId="{6AA4712C-95FA-46A2-B819-A09CD37BE293}" type="pres">
      <dgm:prSet presAssocID="{11F5D092-7AE5-43C7-93AB-565D1351FAD2}" presName="spacer" presStyleCnt="0"/>
      <dgm:spPr/>
    </dgm:pt>
    <dgm:pt modelId="{EC1A348A-2CE4-4574-8826-1DB29DB918EB}" type="pres">
      <dgm:prSet presAssocID="{2E1D164B-3023-428F-A931-1FB42D82A144}" presName="parentText" presStyleLbl="node1" presStyleIdx="1" presStyleCnt="4">
        <dgm:presLayoutVars>
          <dgm:chMax val="0"/>
          <dgm:bulletEnabled val="1"/>
        </dgm:presLayoutVars>
      </dgm:prSet>
      <dgm:spPr/>
    </dgm:pt>
    <dgm:pt modelId="{051ABB54-4412-4478-B449-C3B6B57C5FAF}" type="pres">
      <dgm:prSet presAssocID="{A747302F-3B7F-4BC2-9338-07D250AE7124}" presName="spacer" presStyleCnt="0"/>
      <dgm:spPr/>
    </dgm:pt>
    <dgm:pt modelId="{B6B34B5E-F36F-4546-9558-CB2A6DC5A90B}" type="pres">
      <dgm:prSet presAssocID="{2DB4D799-428C-45FD-8411-3A9A35DAA1F1}" presName="parentText" presStyleLbl="node1" presStyleIdx="2" presStyleCnt="4">
        <dgm:presLayoutVars>
          <dgm:chMax val="0"/>
          <dgm:bulletEnabled val="1"/>
        </dgm:presLayoutVars>
      </dgm:prSet>
      <dgm:spPr/>
    </dgm:pt>
    <dgm:pt modelId="{09B57D5B-FD64-4112-83C5-0B179383FEF1}" type="pres">
      <dgm:prSet presAssocID="{B87C30C8-3A8E-4A9D-BB3E-70FABFF9A98E}" presName="spacer" presStyleCnt="0"/>
      <dgm:spPr/>
    </dgm:pt>
    <dgm:pt modelId="{CBEF240A-ACE1-4C62-8250-4C9940201AF2}" type="pres">
      <dgm:prSet presAssocID="{20D5150B-D5A3-44F0-94A5-869CFE0D3E04}" presName="parentText" presStyleLbl="node1" presStyleIdx="3" presStyleCnt="4">
        <dgm:presLayoutVars>
          <dgm:chMax val="0"/>
          <dgm:bulletEnabled val="1"/>
        </dgm:presLayoutVars>
      </dgm:prSet>
      <dgm:spPr/>
    </dgm:pt>
  </dgm:ptLst>
  <dgm:cxnLst>
    <dgm:cxn modelId="{830AA43C-8113-44BC-BA79-429E82953C42}" srcId="{295B0C48-8A75-400C-A1FE-E47EDFE19C94}" destId="{20D5150B-D5A3-44F0-94A5-869CFE0D3E04}" srcOrd="3" destOrd="0" parTransId="{72C1184F-CE00-489E-984B-98AEE96374A7}" sibTransId="{7F44BA60-833C-4FC8-9E2B-19C2E52D7AB3}"/>
    <dgm:cxn modelId="{41B46167-D0F3-40CE-B9F7-C4B272A88D3D}" srcId="{295B0C48-8A75-400C-A1FE-E47EDFE19C94}" destId="{2DB4D799-428C-45FD-8411-3A9A35DAA1F1}" srcOrd="2" destOrd="0" parTransId="{465023B7-5500-4A51-9910-97F9914C70AB}" sibTransId="{B87C30C8-3A8E-4A9D-BB3E-70FABFF9A98E}"/>
    <dgm:cxn modelId="{ED1DA355-EE1D-4232-91F7-398AD6399EEA}" type="presOf" srcId="{2DB4D799-428C-45FD-8411-3A9A35DAA1F1}" destId="{B6B34B5E-F36F-4546-9558-CB2A6DC5A90B}" srcOrd="0" destOrd="0" presId="urn:microsoft.com/office/officeart/2005/8/layout/vList2"/>
    <dgm:cxn modelId="{2EA47C82-8F00-440E-9BA5-76CCEADC19E4}" srcId="{295B0C48-8A75-400C-A1FE-E47EDFE19C94}" destId="{82026994-C11E-4B27-982F-6AE976276CE5}" srcOrd="0" destOrd="0" parTransId="{FCEA923A-FE88-402D-A7F8-90D4C117EDE3}" sibTransId="{11F5D092-7AE5-43C7-93AB-565D1351FAD2}"/>
    <dgm:cxn modelId="{4B8C6A8C-5E76-4D31-9E66-942A9ED36CC9}" type="presOf" srcId="{20D5150B-D5A3-44F0-94A5-869CFE0D3E04}" destId="{CBEF240A-ACE1-4C62-8250-4C9940201AF2}" srcOrd="0" destOrd="0" presId="urn:microsoft.com/office/officeart/2005/8/layout/vList2"/>
    <dgm:cxn modelId="{60C7B799-D570-4911-BB5F-0DBA24D8884C}" type="presOf" srcId="{295B0C48-8A75-400C-A1FE-E47EDFE19C94}" destId="{DE5F1BDE-2739-4AD3-ABB2-BC500B38E7B2}" srcOrd="0" destOrd="0" presId="urn:microsoft.com/office/officeart/2005/8/layout/vList2"/>
    <dgm:cxn modelId="{8CDAAE9A-7D46-403E-924D-718DDAAE7CCA}" srcId="{295B0C48-8A75-400C-A1FE-E47EDFE19C94}" destId="{2E1D164B-3023-428F-A931-1FB42D82A144}" srcOrd="1" destOrd="0" parTransId="{905806DB-22E7-41F1-BB18-7B2399F0E5D5}" sibTransId="{A747302F-3B7F-4BC2-9338-07D250AE7124}"/>
    <dgm:cxn modelId="{B07971BC-B14C-4D17-B7F2-D96FCB3C3E6B}" type="presOf" srcId="{2E1D164B-3023-428F-A931-1FB42D82A144}" destId="{EC1A348A-2CE4-4574-8826-1DB29DB918EB}" srcOrd="0" destOrd="0" presId="urn:microsoft.com/office/officeart/2005/8/layout/vList2"/>
    <dgm:cxn modelId="{896A9BD9-735B-4E08-8259-91FA4F81ADC4}" type="presOf" srcId="{82026994-C11E-4B27-982F-6AE976276CE5}" destId="{1340C1AF-FD59-4394-824A-5CA857CEF73B}" srcOrd="0" destOrd="0" presId="urn:microsoft.com/office/officeart/2005/8/layout/vList2"/>
    <dgm:cxn modelId="{8DC3F916-E497-449F-90EA-64FAD992DFA9}" type="presParOf" srcId="{DE5F1BDE-2739-4AD3-ABB2-BC500B38E7B2}" destId="{1340C1AF-FD59-4394-824A-5CA857CEF73B}" srcOrd="0" destOrd="0" presId="urn:microsoft.com/office/officeart/2005/8/layout/vList2"/>
    <dgm:cxn modelId="{0798FE9D-4EAB-4F5A-9D5A-394D1099AFF4}" type="presParOf" srcId="{DE5F1BDE-2739-4AD3-ABB2-BC500B38E7B2}" destId="{6AA4712C-95FA-46A2-B819-A09CD37BE293}" srcOrd="1" destOrd="0" presId="urn:microsoft.com/office/officeart/2005/8/layout/vList2"/>
    <dgm:cxn modelId="{EA13C06B-5074-4EED-BA4D-0AD541F594EE}" type="presParOf" srcId="{DE5F1BDE-2739-4AD3-ABB2-BC500B38E7B2}" destId="{EC1A348A-2CE4-4574-8826-1DB29DB918EB}" srcOrd="2" destOrd="0" presId="urn:microsoft.com/office/officeart/2005/8/layout/vList2"/>
    <dgm:cxn modelId="{66437A42-6549-435A-A74F-7DC0AC9A6D13}" type="presParOf" srcId="{DE5F1BDE-2739-4AD3-ABB2-BC500B38E7B2}" destId="{051ABB54-4412-4478-B449-C3B6B57C5FAF}" srcOrd="3" destOrd="0" presId="urn:microsoft.com/office/officeart/2005/8/layout/vList2"/>
    <dgm:cxn modelId="{AE170D34-9DA5-46E5-8DA3-9C43883C7C8E}" type="presParOf" srcId="{DE5F1BDE-2739-4AD3-ABB2-BC500B38E7B2}" destId="{B6B34B5E-F36F-4546-9558-CB2A6DC5A90B}" srcOrd="4" destOrd="0" presId="urn:microsoft.com/office/officeart/2005/8/layout/vList2"/>
    <dgm:cxn modelId="{A3CEBC70-2D0E-424D-B08A-9B2C4F48E54C}" type="presParOf" srcId="{DE5F1BDE-2739-4AD3-ABB2-BC500B38E7B2}" destId="{09B57D5B-FD64-4112-83C5-0B179383FEF1}" srcOrd="5" destOrd="0" presId="urn:microsoft.com/office/officeart/2005/8/layout/vList2"/>
    <dgm:cxn modelId="{C4A86493-F07D-42AD-9588-EE1D3922BC6D}" type="presParOf" srcId="{DE5F1BDE-2739-4AD3-ABB2-BC500B38E7B2}" destId="{CBEF240A-ACE1-4C62-8250-4C9940201AF2}"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171EC-982B-4748-96CE-5383F713A3E4}">
      <dsp:nvSpPr>
        <dsp:cNvPr id="0" name=""/>
        <dsp:cNvSpPr/>
      </dsp:nvSpPr>
      <dsp:spPr>
        <a:xfrm>
          <a:off x="0" y="123"/>
          <a:ext cx="4712175" cy="566564"/>
        </a:xfrm>
        <a:prstGeom prst="roundRect">
          <a:avLst/>
        </a:prstGeom>
        <a:solidFill>
          <a:schemeClr val="accent3">
            <a:lumMod val="60000"/>
            <a:lumOff val="4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otham"/>
            </a:rPr>
            <a:t>Primary Endpoints</a:t>
          </a:r>
        </a:p>
      </dsp:txBody>
      <dsp:txXfrm>
        <a:off x="27657" y="27780"/>
        <a:ext cx="4656861" cy="511250"/>
      </dsp:txXfrm>
    </dsp:sp>
    <dsp:sp modelId="{A87AD2B0-3FC9-4099-A74C-4651C314DD87}">
      <dsp:nvSpPr>
        <dsp:cNvPr id="0" name=""/>
        <dsp:cNvSpPr/>
      </dsp:nvSpPr>
      <dsp:spPr>
        <a:xfrm>
          <a:off x="0" y="635808"/>
          <a:ext cx="4712175" cy="112441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a:rPr>
            <a:t>Clinical</a:t>
          </a:r>
          <a:r>
            <a:rPr lang="en-US" sz="1800" b="1" kern="1200" baseline="0" dirty="0">
              <a:latin typeface="Gotham"/>
            </a:rPr>
            <a:t> remission at week 24 </a:t>
          </a:r>
          <a:r>
            <a:rPr lang="en-US" sz="1600" b="0" kern="1200" baseline="0" dirty="0">
              <a:latin typeface="Gotham"/>
            </a:rPr>
            <a:t>(CDAI Score &lt; 150)</a:t>
          </a:r>
        </a:p>
        <a:p>
          <a:pPr marL="0" lvl="0" indent="0" algn="ctr" defTabSz="800100">
            <a:lnSpc>
              <a:spcPct val="90000"/>
            </a:lnSpc>
            <a:spcBef>
              <a:spcPct val="0"/>
            </a:spcBef>
            <a:spcAft>
              <a:spcPct val="35000"/>
            </a:spcAft>
            <a:buNone/>
          </a:pPr>
          <a:r>
            <a:rPr lang="en-US" sz="1600" b="1" kern="1200" baseline="0" dirty="0">
              <a:solidFill>
                <a:srgbClr val="0070C0"/>
              </a:solidFill>
              <a:latin typeface="Gotham"/>
            </a:rPr>
            <a:t>Non-inferiority analysis in first 50% enrolled patients</a:t>
          </a:r>
        </a:p>
        <a:p>
          <a:pPr marL="0" lvl="0" indent="0" algn="ctr" defTabSz="800100">
            <a:lnSpc>
              <a:spcPct val="90000"/>
            </a:lnSpc>
            <a:spcBef>
              <a:spcPct val="0"/>
            </a:spcBef>
            <a:spcAft>
              <a:spcPct val="35000"/>
            </a:spcAft>
            <a:buNone/>
          </a:pPr>
          <a:r>
            <a:rPr lang="en-US" sz="1600" b="1" kern="1200" baseline="0" dirty="0">
              <a:solidFill>
                <a:srgbClr val="0070C0"/>
              </a:solidFill>
              <a:latin typeface="Gotham"/>
            </a:rPr>
            <a:t> Margin 10% points </a:t>
          </a:r>
        </a:p>
      </dsp:txBody>
      <dsp:txXfrm>
        <a:off x="54889" y="690697"/>
        <a:ext cx="4602397" cy="1014632"/>
      </dsp:txXfrm>
    </dsp:sp>
    <dsp:sp modelId="{0AC56760-43B4-4127-BB4B-538A7AA6E714}">
      <dsp:nvSpPr>
        <dsp:cNvPr id="0" name=""/>
        <dsp:cNvSpPr/>
      </dsp:nvSpPr>
      <dsp:spPr>
        <a:xfrm>
          <a:off x="0" y="1829338"/>
          <a:ext cx="4712175" cy="1278407"/>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a:rPr>
            <a:t>Endoscopic remission at week 48 </a:t>
          </a:r>
          <a:r>
            <a:rPr lang="en-US" sz="1600" b="0" kern="1200" dirty="0">
              <a:latin typeface="Gotham"/>
            </a:rPr>
            <a:t>(SES-CD of &lt;4; and at lest 2-point reduction from baseline and no sub-score &gt; 1 in any individual variable)</a:t>
          </a:r>
        </a:p>
        <a:p>
          <a:pPr marL="0" lvl="0" indent="0" algn="ctr" defTabSz="800100">
            <a:lnSpc>
              <a:spcPct val="90000"/>
            </a:lnSpc>
            <a:spcBef>
              <a:spcPct val="0"/>
            </a:spcBef>
            <a:spcAft>
              <a:spcPct val="35000"/>
            </a:spcAft>
            <a:buNone/>
          </a:pPr>
          <a:r>
            <a:rPr lang="en-US" sz="1600" b="1" kern="1200" dirty="0">
              <a:solidFill>
                <a:srgbClr val="0070C0"/>
              </a:solidFill>
              <a:latin typeface="Gotham"/>
            </a:rPr>
            <a:t>Superiority analysis in 100% patients</a:t>
          </a:r>
        </a:p>
      </dsp:txBody>
      <dsp:txXfrm>
        <a:off x="62407" y="1891745"/>
        <a:ext cx="4587361" cy="1153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0C1AF-FD59-4394-824A-5CA857CEF73B}">
      <dsp:nvSpPr>
        <dsp:cNvPr id="0" name=""/>
        <dsp:cNvSpPr/>
      </dsp:nvSpPr>
      <dsp:spPr>
        <a:xfrm>
          <a:off x="0" y="1182"/>
          <a:ext cx="5227579" cy="651142"/>
        </a:xfrm>
        <a:prstGeom prst="roundRect">
          <a:avLst/>
        </a:prstGeom>
        <a:solidFill>
          <a:schemeClr val="accent3">
            <a:lumMod val="60000"/>
            <a:lumOff val="4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Gotham"/>
            </a:rPr>
            <a:t>Secondary Endpoints</a:t>
          </a:r>
        </a:p>
      </dsp:txBody>
      <dsp:txXfrm>
        <a:off x="31786" y="32968"/>
        <a:ext cx="5164007" cy="587570"/>
      </dsp:txXfrm>
    </dsp:sp>
    <dsp:sp modelId="{EC1A348A-2CE4-4574-8826-1DB29DB918EB}">
      <dsp:nvSpPr>
        <dsp:cNvPr id="0" name=""/>
        <dsp:cNvSpPr/>
      </dsp:nvSpPr>
      <dsp:spPr>
        <a:xfrm>
          <a:off x="0" y="663350"/>
          <a:ext cx="5227579" cy="91817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panose="02000504050000020004"/>
            </a:rPr>
            <a:t>Clinical</a:t>
          </a:r>
          <a:r>
            <a:rPr lang="en-US" sz="1800" b="1" kern="1200" baseline="0" dirty="0">
              <a:latin typeface="Gotham" panose="02000504050000020004"/>
            </a:rPr>
            <a:t> remission at week 48 </a:t>
          </a:r>
          <a:r>
            <a:rPr lang="en-US" sz="1600" b="0" kern="1200" baseline="0" dirty="0">
              <a:latin typeface="Gotham" panose="02000504050000020004"/>
            </a:rPr>
            <a:t>(CDAI Score &lt; 150)</a:t>
          </a:r>
        </a:p>
      </dsp:txBody>
      <dsp:txXfrm>
        <a:off x="44822" y="708172"/>
        <a:ext cx="5137935" cy="828531"/>
      </dsp:txXfrm>
    </dsp:sp>
    <dsp:sp modelId="{B6B34B5E-F36F-4546-9558-CB2A6DC5A90B}">
      <dsp:nvSpPr>
        <dsp:cNvPr id="0" name=""/>
        <dsp:cNvSpPr/>
      </dsp:nvSpPr>
      <dsp:spPr>
        <a:xfrm>
          <a:off x="0" y="1592550"/>
          <a:ext cx="5227579" cy="91817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panose="02000504050000020004"/>
            </a:rPr>
            <a:t>Endoscopic response at week 48 </a:t>
          </a:r>
          <a:r>
            <a:rPr lang="en-US" sz="1600" b="0" kern="1200" dirty="0">
              <a:latin typeface="Gotham" panose="02000504050000020004"/>
            </a:rPr>
            <a:t>(</a:t>
          </a:r>
          <a:r>
            <a:rPr lang="en-US" sz="1600" b="0" i="0" kern="1200" dirty="0">
              <a:latin typeface="Gotham" panose="02000504050000020004"/>
            </a:rPr>
            <a:t>reduction in the SES-CD of &gt;50% from baseline [or for patients with isolated ileal disease and a baseline SES-CD of 4, a ≥2-point reduction from baseline])</a:t>
          </a:r>
          <a:endParaRPr lang="en-US" sz="1600" b="0" kern="1200" dirty="0">
            <a:latin typeface="Gotham" panose="02000504050000020004"/>
          </a:endParaRPr>
        </a:p>
      </dsp:txBody>
      <dsp:txXfrm>
        <a:off x="44822" y="1637372"/>
        <a:ext cx="5137935" cy="828531"/>
      </dsp:txXfrm>
    </dsp:sp>
    <dsp:sp modelId="{CBEF240A-ACE1-4C62-8250-4C9940201AF2}">
      <dsp:nvSpPr>
        <dsp:cNvPr id="0" name=""/>
        <dsp:cNvSpPr/>
      </dsp:nvSpPr>
      <dsp:spPr>
        <a:xfrm>
          <a:off x="0" y="2521751"/>
          <a:ext cx="5227579" cy="91817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otham" panose="02000504050000020004"/>
            </a:rPr>
            <a:t>Glucocorticoid-free clinical and endoscopic remission at week 48 </a:t>
          </a:r>
          <a:r>
            <a:rPr lang="en-US" sz="1600" b="0" i="0" kern="1200" dirty="0">
              <a:latin typeface="Gotham" panose="02000504050000020004"/>
            </a:rPr>
            <a:t>(defined as not receiving glucocorticoids at the week 48 visit)</a:t>
          </a:r>
          <a:endParaRPr lang="en-US" sz="1600" b="0" kern="1200" dirty="0">
            <a:latin typeface="Gotham" panose="02000504050000020004"/>
          </a:endParaRPr>
        </a:p>
      </dsp:txBody>
      <dsp:txXfrm>
        <a:off x="44822" y="2566573"/>
        <a:ext cx="5137935" cy="8285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86AD31-B2B2-4C24-9CA1-C6458F8DBC79}" type="datetimeFigureOut">
              <a:rPr lang="en-US" smtClean="0"/>
              <a:t>7/15/2025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57831-A673-44FF-80CB-570D31B7FF57}" type="slidenum">
              <a:rPr lang="en-US" smtClean="0"/>
              <a:t>‹#›</a:t>
            </a:fld>
            <a:endParaRPr lang="en-US"/>
          </a:p>
        </p:txBody>
      </p:sp>
    </p:spTree>
    <p:extLst>
      <p:ext uri="{BB962C8B-B14F-4D97-AF65-F5344CB8AC3E}">
        <p14:creationId xmlns:p14="http://schemas.microsoft.com/office/powerpoint/2010/main" val="161338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4D4D4D"/>
                </a:solidFill>
                <a:effectLst/>
                <a:highlight>
                  <a:srgbClr val="FFFFFF"/>
                </a:highlight>
                <a:latin typeface="OTNEJMQuadraat"/>
              </a:rPr>
              <a:t>The demographics and baseline characteristics of the patients were well balanced between the treatment groups.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solidFill>
                <a:srgbClr val="4D4D4D"/>
              </a:solidFill>
              <a:effectLst/>
              <a:highlight>
                <a:srgbClr val="FFFFFF"/>
              </a:highlight>
              <a:latin typeface="OTNEJMQuadraa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4D4D4D"/>
                </a:solidFill>
                <a:effectLst/>
                <a:highlight>
                  <a:srgbClr val="FFFFFF"/>
                </a:highlight>
                <a:latin typeface="OTNEJMQuadraat"/>
              </a:rPr>
              <a:t>Median age was 38 years, </a:t>
            </a:r>
            <a:r>
              <a:rPr lang="en-US" b="0" i="0" dirty="0">
                <a:solidFill>
                  <a:srgbClr val="000000"/>
                </a:solidFill>
                <a:effectLst/>
                <a:highlight>
                  <a:srgbClr val="D8BFD8"/>
                </a:highlight>
                <a:latin typeface="Roboto" panose="02000000000000000000" pitchFamily="2" charset="0"/>
              </a:rPr>
              <a:t>49% female; 74% White; ileocolonic disease 43%, ileal disease only 17%, colonic disease only 40%;  median duration of disease was 7.3 years; and, mean CDAI score was 307. </a:t>
            </a:r>
            <a:endParaRPr lang="en-US" b="0" i="0" dirty="0">
              <a:solidFill>
                <a:srgbClr val="4D4D4D"/>
              </a:solidFill>
              <a:effectLst/>
              <a:highlight>
                <a:srgbClr val="FFFFFF"/>
              </a:highlight>
              <a:latin typeface="OTNEJMQuadraat"/>
            </a:endParaRPr>
          </a:p>
          <a:p>
            <a:pPr marL="171450" indent="-171450">
              <a:buFontTx/>
              <a:buChar char="-"/>
            </a:pPr>
            <a:endParaRPr lang="en-US" b="0" i="0" dirty="0">
              <a:solidFill>
                <a:srgbClr val="4D4D4D"/>
              </a:solidFill>
              <a:effectLst/>
              <a:highlight>
                <a:srgbClr val="FFFFFF"/>
              </a:highlight>
              <a:latin typeface="OTNEJMQuadraat"/>
            </a:endParaRPr>
          </a:p>
          <a:p>
            <a:pPr marL="171450" indent="-171450">
              <a:buFontTx/>
              <a:buChar char="-"/>
            </a:pPr>
            <a:r>
              <a:rPr lang="en-US" b="0" i="0" dirty="0">
                <a:solidFill>
                  <a:srgbClr val="4D4D4D"/>
                </a:solidFill>
                <a:effectLst/>
                <a:highlight>
                  <a:srgbClr val="FFFFFF"/>
                </a:highlight>
                <a:latin typeface="OTNEJMQuadraat"/>
              </a:rPr>
              <a:t>In approximately 25% of the patients, more than one anti-TNF therapy had previously failed. </a:t>
            </a:r>
          </a:p>
          <a:p>
            <a:pPr marL="171450" indent="-171450">
              <a:buFontTx/>
              <a:buChar char="-"/>
            </a:pPr>
            <a:endParaRPr lang="en-US" b="0" i="0" dirty="0">
              <a:solidFill>
                <a:srgbClr val="4D4D4D"/>
              </a:solidFill>
              <a:effectLst/>
              <a:highlight>
                <a:srgbClr val="FFFFFF"/>
              </a:highlight>
              <a:latin typeface="OTNEJMQuadraat"/>
            </a:endParaRPr>
          </a:p>
          <a:p>
            <a:pPr marL="171450" indent="-171450">
              <a:buFontTx/>
              <a:buChar char="-"/>
            </a:pPr>
            <a:r>
              <a:rPr lang="en-US" b="0" i="0" dirty="0">
                <a:solidFill>
                  <a:srgbClr val="4D4D4D"/>
                </a:solidFill>
                <a:effectLst/>
                <a:highlight>
                  <a:srgbClr val="FFFFFF"/>
                </a:highlight>
                <a:latin typeface="OTNEJMQuadraat"/>
              </a:rPr>
              <a:t>Approximately 25% of the patients were taking glucocorticoids at baseline; the mean (±SD) daily prednisone-equivalent dose at baseline was 21.4±12.9 mg in the </a:t>
            </a:r>
            <a:r>
              <a:rPr lang="en-US" b="0" i="0" dirty="0" err="1">
                <a:solidFill>
                  <a:srgbClr val="4D4D4D"/>
                </a:solidFill>
                <a:effectLst/>
                <a:highlight>
                  <a:srgbClr val="FFFFFF"/>
                </a:highlight>
                <a:latin typeface="OTNEJMQuadraat"/>
              </a:rPr>
              <a:t>risankizumab</a:t>
            </a:r>
            <a:r>
              <a:rPr lang="en-US" b="0" i="0" dirty="0">
                <a:solidFill>
                  <a:srgbClr val="4D4D4D"/>
                </a:solidFill>
                <a:effectLst/>
                <a:highlight>
                  <a:srgbClr val="FFFFFF"/>
                </a:highlight>
                <a:latin typeface="OTNEJMQuadraat"/>
              </a:rPr>
              <a:t> group and 19.5±10.7 mg in the </a:t>
            </a:r>
            <a:r>
              <a:rPr lang="en-US" b="0" i="0" dirty="0" err="1">
                <a:solidFill>
                  <a:srgbClr val="4D4D4D"/>
                </a:solidFill>
                <a:effectLst/>
                <a:highlight>
                  <a:srgbClr val="FFFFFF"/>
                </a:highlight>
                <a:latin typeface="OTNEJMQuadraat"/>
              </a:rPr>
              <a:t>ustekinumab</a:t>
            </a:r>
            <a:r>
              <a:rPr lang="en-US" b="0" i="0" dirty="0">
                <a:solidFill>
                  <a:srgbClr val="4D4D4D"/>
                </a:solidFill>
                <a:effectLst/>
                <a:highlight>
                  <a:srgbClr val="FFFFFF"/>
                </a:highlight>
                <a:latin typeface="OTNEJMQuadraat"/>
              </a:rPr>
              <a:t> group. </a:t>
            </a:r>
            <a:endParaRPr lang="en-US" dirty="0"/>
          </a:p>
        </p:txBody>
      </p:sp>
      <p:sp>
        <p:nvSpPr>
          <p:cNvPr id="4" name="Slide Number Placeholder 3"/>
          <p:cNvSpPr>
            <a:spLocks noGrp="1"/>
          </p:cNvSpPr>
          <p:nvPr>
            <p:ph type="sldNum" sz="quarter" idx="5"/>
          </p:nvPr>
        </p:nvSpPr>
        <p:spPr/>
        <p:txBody>
          <a:bodyPr/>
          <a:lstStyle/>
          <a:p>
            <a:fld id="{DB757831-A673-44FF-80CB-570D31B7FF57}" type="slidenum">
              <a:rPr lang="en-US" smtClean="0"/>
              <a:t>8</a:t>
            </a:fld>
            <a:endParaRPr lang="en-US"/>
          </a:p>
        </p:txBody>
      </p:sp>
    </p:spTree>
    <p:extLst>
      <p:ext uri="{BB962C8B-B14F-4D97-AF65-F5344CB8AC3E}">
        <p14:creationId xmlns:p14="http://schemas.microsoft.com/office/powerpoint/2010/main" val="106952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337473-AE01-E8F1-AAE4-6D28494C94E4}"/>
              </a:ext>
            </a:extLst>
          </p:cNvPr>
          <p:cNvSpPr>
            <a:spLocks noGrp="1"/>
          </p:cNvSpPr>
          <p:nvPr>
            <p:ph type="ctrTitle"/>
          </p:nvPr>
        </p:nvSpPr>
        <p:spPr>
          <a:xfrm>
            <a:off x="568114" y="2796691"/>
            <a:ext cx="8523110" cy="1579211"/>
          </a:xfrm>
        </p:spPr>
        <p:txBody>
          <a:bodyPr anchor="ctr"/>
          <a:lstStyle>
            <a:lvl1pPr algn="ctr">
              <a:defRPr sz="6000">
                <a:solidFill>
                  <a:srgbClr val="003F77"/>
                </a:solidFill>
              </a:defRPr>
            </a:lvl1pPr>
          </a:lstStyle>
          <a:p>
            <a:r>
              <a:rPr lang="en-US"/>
              <a:t>Click to edit Master title style</a:t>
            </a:r>
            <a:endParaRPr lang="en-US" dirty="0"/>
          </a:p>
        </p:txBody>
      </p:sp>
    </p:spTree>
    <p:extLst>
      <p:ext uri="{BB962C8B-B14F-4D97-AF65-F5344CB8AC3E}">
        <p14:creationId xmlns:p14="http://schemas.microsoft.com/office/powerpoint/2010/main" val="314977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37632C-7224-6BDD-D041-5A11D3E221F5}"/>
              </a:ext>
            </a:extLst>
          </p:cNvPr>
          <p:cNvSpPr>
            <a:spLocks noGrp="1"/>
          </p:cNvSpPr>
          <p:nvPr>
            <p:ph type="title"/>
          </p:nvPr>
        </p:nvSpPr>
        <p:spPr>
          <a:xfrm>
            <a:off x="838200" y="1519622"/>
            <a:ext cx="10515600" cy="819151"/>
          </a:xfr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1B5DEA43-8C40-7372-C11C-BEEFA25D239F}"/>
              </a:ext>
            </a:extLst>
          </p:cNvPr>
          <p:cNvSpPr>
            <a:spLocks noGrp="1"/>
          </p:cNvSpPr>
          <p:nvPr>
            <p:ph idx="1"/>
          </p:nvPr>
        </p:nvSpPr>
        <p:spPr>
          <a:xfrm>
            <a:off x="838200" y="2434590"/>
            <a:ext cx="10515600" cy="3742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153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25B6F0-D570-75C3-23ED-031A359CAA0A}"/>
              </a:ext>
            </a:extLst>
          </p:cNvPr>
          <p:cNvSpPr>
            <a:spLocks noGrp="1"/>
          </p:cNvSpPr>
          <p:nvPr>
            <p:ph type="title"/>
          </p:nvPr>
        </p:nvSpPr>
        <p:spPr>
          <a:xfrm>
            <a:off x="831850" y="1709738"/>
            <a:ext cx="10515600" cy="2852737"/>
          </a:xfrm>
        </p:spPr>
        <p:txBody>
          <a:bodyPr anchor="ctr"/>
          <a:lstStyle>
            <a:lvl1pPr>
              <a:defRPr sz="6000"/>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4699FCDD-E668-506A-27CD-FCEA4A8F724A}"/>
              </a:ext>
            </a:extLst>
          </p:cNvPr>
          <p:cNvSpPr>
            <a:spLocks noGrp="1"/>
          </p:cNvSpPr>
          <p:nvPr>
            <p:ph type="body" idx="1"/>
          </p:nvPr>
        </p:nvSpPr>
        <p:spPr>
          <a:xfrm>
            <a:off x="831850" y="4589463"/>
            <a:ext cx="10515600" cy="1500187"/>
          </a:xfrm>
        </p:spPr>
        <p:txBody>
          <a:bodyPr anchor="ct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5879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EA18C6-69C7-49EC-4221-FCEC93508C82}"/>
              </a:ext>
            </a:extLst>
          </p:cNvPr>
          <p:cNvSpPr>
            <a:spLocks noGrp="1"/>
          </p:cNvSpPr>
          <p:nvPr>
            <p:ph type="title"/>
          </p:nvPr>
        </p:nvSpPr>
        <p:spPr>
          <a:xfrm>
            <a:off x="838200" y="1519622"/>
            <a:ext cx="10515600" cy="819151"/>
          </a:xfrm>
        </p:spPr>
        <p:txBody>
          <a:bodyPr/>
          <a:lstStyle/>
          <a:p>
            <a:r>
              <a:rPr lang="en-US"/>
              <a:t>Click to edit Master title style</a:t>
            </a:r>
          </a:p>
        </p:txBody>
      </p:sp>
    </p:spTree>
    <p:extLst>
      <p:ext uri="{BB962C8B-B14F-4D97-AF65-F5344CB8AC3E}">
        <p14:creationId xmlns:p14="http://schemas.microsoft.com/office/powerpoint/2010/main" val="421157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94707-134A-4F04-81B7-7EDDF30BB032}"/>
              </a:ext>
            </a:extLst>
          </p:cNvPr>
          <p:cNvSpPr>
            <a:spLocks noGrp="1"/>
          </p:cNvSpPr>
          <p:nvPr>
            <p:ph type="dt" sz="half" idx="10"/>
          </p:nvPr>
        </p:nvSpPr>
        <p:spPr>
          <a:xfrm>
            <a:off x="838200" y="6356350"/>
            <a:ext cx="2743200" cy="365125"/>
          </a:xfrm>
          <a:prstGeom prst="rect">
            <a:avLst/>
          </a:prstGeom>
        </p:spPr>
        <p:txBody>
          <a:bodyPr/>
          <a:lstStyle/>
          <a:p>
            <a:fld id="{1047677B-2AB2-4AFC-A6D1-6E38DFC5DE79}" type="datetimeFigureOut">
              <a:rPr lang="en-US" smtClean="0"/>
              <a:t>7/15/2025</a:t>
            </a:fld>
            <a:endParaRPr lang="en-US"/>
          </a:p>
        </p:txBody>
      </p:sp>
      <p:sp>
        <p:nvSpPr>
          <p:cNvPr id="3" name="Footer Placeholder 2">
            <a:extLst>
              <a:ext uri="{FF2B5EF4-FFF2-40B4-BE49-F238E27FC236}">
                <a16:creationId xmlns:a16="http://schemas.microsoft.com/office/drawing/2014/main" id="{E404458D-B5AE-4828-9172-65AA1B222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9352EA-6E76-4AD6-9B3E-4E07B0E50FF1}"/>
              </a:ext>
            </a:extLst>
          </p:cNvPr>
          <p:cNvSpPr>
            <a:spLocks noGrp="1"/>
          </p:cNvSpPr>
          <p:nvPr>
            <p:ph type="sldNum" sz="quarter" idx="12"/>
          </p:nvPr>
        </p:nvSpPr>
        <p:spPr>
          <a:xfrm>
            <a:off x="8610600" y="6356350"/>
            <a:ext cx="2743200" cy="365125"/>
          </a:xfrm>
          <a:prstGeom prst="rect">
            <a:avLst/>
          </a:prstGeom>
        </p:spPr>
        <p:txBody>
          <a:bodyPr/>
          <a:lstStyle/>
          <a:p>
            <a:fld id="{A30CFF39-0A6A-4D80-BF9C-75B668F638B8}" type="slidenum">
              <a:rPr lang="en-US" smtClean="0"/>
              <a:t>‹#›</a:t>
            </a:fld>
            <a:endParaRPr lang="en-US"/>
          </a:p>
        </p:txBody>
      </p:sp>
    </p:spTree>
    <p:extLst>
      <p:ext uri="{BB962C8B-B14F-4D97-AF65-F5344CB8AC3E}">
        <p14:creationId xmlns:p14="http://schemas.microsoft.com/office/powerpoint/2010/main" val="2669550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219D26D-7908-6228-7857-70FD7CBB042D}"/>
              </a:ext>
            </a:extLst>
          </p:cNvPr>
          <p:cNvSpPr>
            <a:spLocks noGrp="1"/>
          </p:cNvSpPr>
          <p:nvPr>
            <p:ph type="title"/>
          </p:nvPr>
        </p:nvSpPr>
        <p:spPr>
          <a:xfrm>
            <a:off x="838200" y="1519622"/>
            <a:ext cx="10515600" cy="8191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D3456CCF-23B7-C8C1-3AA4-366AFC1DE7E3}"/>
              </a:ext>
            </a:extLst>
          </p:cNvPr>
          <p:cNvSpPr>
            <a:spLocks noGrp="1"/>
          </p:cNvSpPr>
          <p:nvPr>
            <p:ph type="body" idx="1"/>
          </p:nvPr>
        </p:nvSpPr>
        <p:spPr>
          <a:xfrm>
            <a:off x="838200" y="2438400"/>
            <a:ext cx="10515600" cy="3738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0243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rgbClr val="003D75"/>
          </a:solidFill>
          <a:latin typeface="GOTHAM-MEDIUM" panose="02000604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rgbClr val="003D75"/>
          </a:solidFill>
          <a:latin typeface="GOTHAM-MEDIUM" panose="02000604040000020004" pitchFamily="2"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rgbClr val="003D75"/>
          </a:solidFill>
          <a:latin typeface="GOTHAM-MEDIUM" panose="02000604040000020004" pitchFamily="2"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rgbClr val="003D75"/>
          </a:solidFill>
          <a:latin typeface="GOTHAM-MEDIUM" panose="02000604040000020004" pitchFamily="2"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rgbClr val="003D75"/>
          </a:solidFill>
          <a:latin typeface="GOTHAM-MEDIUM" panose="02000604040000020004" pitchFamily="2"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rgbClr val="003D75"/>
          </a:solidFill>
          <a:latin typeface="GOTHAM-MEDIUM"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E9C9-A200-B6F8-B11F-AF0D76EF2252}"/>
              </a:ext>
            </a:extLst>
          </p:cNvPr>
          <p:cNvSpPr txBox="1">
            <a:spLocks/>
          </p:cNvSpPr>
          <p:nvPr/>
        </p:nvSpPr>
        <p:spPr>
          <a:xfrm>
            <a:off x="406795" y="2128406"/>
            <a:ext cx="8192482" cy="15792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3D75"/>
                </a:solidFill>
                <a:latin typeface="GOTHAM-MEDIUM" panose="02000604040000020004" pitchFamily="2" charset="0"/>
                <a:ea typeface="+mj-ea"/>
                <a:cs typeface="+mj-cs"/>
              </a:defRPr>
            </a:lvl1pPr>
          </a:lstStyle>
          <a:p>
            <a:pPr algn="ctr"/>
            <a:r>
              <a:rPr lang="en-US" sz="4200" dirty="0"/>
              <a:t>Risankizumab is Superior to Ustekinumab for Induction and Maintenance of Crohn’s Disease: The SEQUENCE Trail</a:t>
            </a:r>
          </a:p>
        </p:txBody>
      </p:sp>
      <p:sp>
        <p:nvSpPr>
          <p:cNvPr id="3" name="TextBox 2">
            <a:extLst>
              <a:ext uri="{FF2B5EF4-FFF2-40B4-BE49-F238E27FC236}">
                <a16:creationId xmlns:a16="http://schemas.microsoft.com/office/drawing/2014/main" id="{8F17BB80-425C-EC4F-F135-577DA11F835A}"/>
              </a:ext>
            </a:extLst>
          </p:cNvPr>
          <p:cNvSpPr txBox="1"/>
          <p:nvPr/>
        </p:nvSpPr>
        <p:spPr>
          <a:xfrm>
            <a:off x="8924891" y="3145099"/>
            <a:ext cx="1614545" cy="369332"/>
          </a:xfrm>
          <a:prstGeom prst="rect">
            <a:avLst/>
          </a:prstGeom>
          <a:noFill/>
        </p:spPr>
        <p:txBody>
          <a:bodyPr wrap="none" rtlCol="0">
            <a:spAutoFit/>
          </a:bodyPr>
          <a:lstStyle/>
          <a:p>
            <a:pPr algn="ctr"/>
            <a:r>
              <a:rPr lang="en-US" b="1" dirty="0">
                <a:solidFill>
                  <a:schemeClr val="accent1">
                    <a:lumMod val="50000"/>
                  </a:schemeClr>
                </a:solidFill>
                <a:latin typeface="GOTHAM-MEDIUM" panose="02000604040000020004" pitchFamily="2" charset="0"/>
              </a:rPr>
              <a:t>Original Article</a:t>
            </a:r>
          </a:p>
        </p:txBody>
      </p:sp>
      <p:sp>
        <p:nvSpPr>
          <p:cNvPr id="4" name="TextBox 3">
            <a:extLst>
              <a:ext uri="{FF2B5EF4-FFF2-40B4-BE49-F238E27FC236}">
                <a16:creationId xmlns:a16="http://schemas.microsoft.com/office/drawing/2014/main" id="{CCA7D0FD-20B4-E41E-8B97-0E903B9B42B9}"/>
              </a:ext>
            </a:extLst>
          </p:cNvPr>
          <p:cNvSpPr txBox="1"/>
          <p:nvPr/>
        </p:nvSpPr>
        <p:spPr>
          <a:xfrm>
            <a:off x="8931592" y="5272443"/>
            <a:ext cx="1601144" cy="369332"/>
          </a:xfrm>
          <a:prstGeom prst="rect">
            <a:avLst/>
          </a:prstGeom>
          <a:noFill/>
        </p:spPr>
        <p:txBody>
          <a:bodyPr wrap="none" rtlCol="0">
            <a:spAutoFit/>
          </a:bodyPr>
          <a:lstStyle/>
          <a:p>
            <a:pPr algn="ctr"/>
            <a:r>
              <a:rPr lang="en-US" b="1" dirty="0">
                <a:solidFill>
                  <a:schemeClr val="accent1">
                    <a:lumMod val="50000"/>
                  </a:schemeClr>
                </a:solidFill>
                <a:latin typeface="GOTHAM-MEDIUM" panose="02000604040000020004" pitchFamily="2" charset="0"/>
              </a:rPr>
              <a:t>EBGI Summary</a:t>
            </a:r>
          </a:p>
        </p:txBody>
      </p:sp>
      <p:sp>
        <p:nvSpPr>
          <p:cNvPr id="5" name="Rectangle 4">
            <a:extLst>
              <a:ext uri="{FF2B5EF4-FFF2-40B4-BE49-F238E27FC236}">
                <a16:creationId xmlns:a16="http://schemas.microsoft.com/office/drawing/2014/main" id="{8D576477-7627-C84D-3AE2-3EDFBF5D74C6}"/>
              </a:ext>
            </a:extLst>
          </p:cNvPr>
          <p:cNvSpPr/>
          <p:nvPr/>
        </p:nvSpPr>
        <p:spPr>
          <a:xfrm>
            <a:off x="9046363" y="1773499"/>
            <a:ext cx="1371600" cy="1371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OTHAM-MEDIUM" panose="02000604040000020004" pitchFamily="2" charset="0"/>
              </a:rPr>
              <a:t>QR Code</a:t>
            </a:r>
          </a:p>
        </p:txBody>
      </p:sp>
      <p:sp>
        <p:nvSpPr>
          <p:cNvPr id="6" name="Rectangle 5">
            <a:extLst>
              <a:ext uri="{FF2B5EF4-FFF2-40B4-BE49-F238E27FC236}">
                <a16:creationId xmlns:a16="http://schemas.microsoft.com/office/drawing/2014/main" id="{E8F93AA0-B0D6-A05E-BA9E-6885C7F52FBA}"/>
              </a:ext>
            </a:extLst>
          </p:cNvPr>
          <p:cNvSpPr/>
          <p:nvPr/>
        </p:nvSpPr>
        <p:spPr>
          <a:xfrm>
            <a:off x="9046363" y="3900843"/>
            <a:ext cx="1371600" cy="1371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OTHAM-MEDIUM" panose="02000604040000020004" pitchFamily="2" charset="0"/>
              </a:rPr>
              <a:t>QR Code</a:t>
            </a:r>
          </a:p>
        </p:txBody>
      </p:sp>
      <p:pic>
        <p:nvPicPr>
          <p:cNvPr id="8" name="Picture 7">
            <a:extLst>
              <a:ext uri="{FF2B5EF4-FFF2-40B4-BE49-F238E27FC236}">
                <a16:creationId xmlns:a16="http://schemas.microsoft.com/office/drawing/2014/main" id="{640E1898-EF9A-D970-B51F-772897EFA585}"/>
              </a:ext>
            </a:extLst>
          </p:cNvPr>
          <p:cNvPicPr>
            <a:picLocks noChangeAspect="1"/>
          </p:cNvPicPr>
          <p:nvPr/>
        </p:nvPicPr>
        <p:blipFill>
          <a:blip r:embed="rId2"/>
          <a:stretch>
            <a:fillRect/>
          </a:stretch>
        </p:blipFill>
        <p:spPr>
          <a:xfrm>
            <a:off x="9046363" y="1773499"/>
            <a:ext cx="1371601" cy="1371601"/>
          </a:xfrm>
          <a:prstGeom prst="rect">
            <a:avLst/>
          </a:prstGeom>
        </p:spPr>
      </p:pic>
      <p:pic>
        <p:nvPicPr>
          <p:cNvPr id="10" name="Picture 9">
            <a:extLst>
              <a:ext uri="{FF2B5EF4-FFF2-40B4-BE49-F238E27FC236}">
                <a16:creationId xmlns:a16="http://schemas.microsoft.com/office/drawing/2014/main" id="{249F4BB6-7AE1-5119-3F0E-0BFBE7F7F920}"/>
              </a:ext>
            </a:extLst>
          </p:cNvPr>
          <p:cNvPicPr>
            <a:picLocks noChangeAspect="1"/>
          </p:cNvPicPr>
          <p:nvPr/>
        </p:nvPicPr>
        <p:blipFill>
          <a:blip r:embed="rId3"/>
          <a:stretch>
            <a:fillRect/>
          </a:stretch>
        </p:blipFill>
        <p:spPr>
          <a:xfrm>
            <a:off x="9136999" y="3989933"/>
            <a:ext cx="1190327" cy="1193419"/>
          </a:xfrm>
          <a:prstGeom prst="rect">
            <a:avLst/>
          </a:prstGeom>
        </p:spPr>
      </p:pic>
      <p:sp>
        <p:nvSpPr>
          <p:cNvPr id="11" name="TextBox 10">
            <a:extLst>
              <a:ext uri="{FF2B5EF4-FFF2-40B4-BE49-F238E27FC236}">
                <a16:creationId xmlns:a16="http://schemas.microsoft.com/office/drawing/2014/main" id="{F4097988-5538-CFF3-C65C-4B48F703D78A}"/>
              </a:ext>
            </a:extLst>
          </p:cNvPr>
          <p:cNvSpPr txBox="1"/>
          <p:nvPr/>
        </p:nvSpPr>
        <p:spPr>
          <a:xfrm>
            <a:off x="731192" y="4218605"/>
            <a:ext cx="8192481" cy="923330"/>
          </a:xfrm>
          <a:prstGeom prst="rect">
            <a:avLst/>
          </a:prstGeom>
          <a:noFill/>
        </p:spPr>
        <p:txBody>
          <a:bodyPr wrap="square" rtlCol="0">
            <a:spAutoFit/>
          </a:bodyPr>
          <a:lstStyle/>
          <a:p>
            <a:pPr algn="l"/>
            <a:r>
              <a:rPr lang="en-US" b="1" dirty="0">
                <a:solidFill>
                  <a:srgbClr val="1A1A1A"/>
                </a:solidFill>
                <a:effectLst/>
                <a:highlight>
                  <a:srgbClr val="FFFFFF"/>
                </a:highlight>
                <a:latin typeface="Helvetica" panose="020B0604020202020204" pitchFamily="34" charset="0"/>
                <a:cs typeface="Helvetica" panose="020B0604020202020204" pitchFamily="34" charset="0"/>
              </a:rPr>
              <a:t>Article Covered</a:t>
            </a:r>
            <a:r>
              <a:rPr lang="en-US" dirty="0">
                <a:solidFill>
                  <a:srgbClr val="1A1A1A"/>
                </a:solidFill>
                <a:effectLst/>
                <a:highlight>
                  <a:srgbClr val="FFFFFF"/>
                </a:highlight>
                <a:latin typeface="Helvetica" panose="020B0604020202020204" pitchFamily="34" charset="0"/>
                <a:cs typeface="Helvetica" panose="020B0604020202020204" pitchFamily="34" charset="0"/>
              </a:rPr>
              <a:t>: Risankizumab versus Ustekinumab for Moderate-to-Severe Crohn’s Disease. </a:t>
            </a:r>
            <a:r>
              <a:rPr lang="pt-BR" dirty="0">
                <a:solidFill>
                  <a:srgbClr val="212121"/>
                </a:solidFill>
                <a:effectLst/>
                <a:highlight>
                  <a:srgbClr val="FFFFFF"/>
                </a:highlight>
                <a:latin typeface="Helvetica" panose="020B0604020202020204" pitchFamily="34" charset="0"/>
                <a:cs typeface="Helvetica" panose="020B0604020202020204" pitchFamily="34" charset="0"/>
              </a:rPr>
              <a:t>N Engl J Med. 2024;391(3):213-223. doi:10.1056/NEJMoa2314585</a:t>
            </a:r>
            <a:endParaRPr lang="en-US" dirty="0">
              <a:solidFill>
                <a:srgbClr val="1A1A1A"/>
              </a:solidFill>
              <a:effectLst/>
              <a:highlight>
                <a:srgbClr val="FFFFFF"/>
              </a:highligh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14081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FDA1-A25F-D2B1-AF45-16D3F761802A}"/>
              </a:ext>
            </a:extLst>
          </p:cNvPr>
          <p:cNvSpPr>
            <a:spLocks noGrp="1"/>
          </p:cNvSpPr>
          <p:nvPr>
            <p:ph type="title"/>
          </p:nvPr>
        </p:nvSpPr>
        <p:spPr>
          <a:xfrm>
            <a:off x="703027" y="1368547"/>
            <a:ext cx="10515600" cy="819151"/>
          </a:xfrm>
        </p:spPr>
        <p:txBody>
          <a:bodyPr/>
          <a:lstStyle/>
          <a:p>
            <a:r>
              <a:rPr lang="en-US" dirty="0"/>
              <a:t>Study Limitations</a:t>
            </a:r>
          </a:p>
        </p:txBody>
      </p:sp>
      <p:sp>
        <p:nvSpPr>
          <p:cNvPr id="3" name="Content Placeholder 2">
            <a:extLst>
              <a:ext uri="{FF2B5EF4-FFF2-40B4-BE49-F238E27FC236}">
                <a16:creationId xmlns:a16="http://schemas.microsoft.com/office/drawing/2014/main" id="{7327E828-8F87-A0E1-3F34-40F9EABD6C36}"/>
              </a:ext>
            </a:extLst>
          </p:cNvPr>
          <p:cNvSpPr>
            <a:spLocks noGrp="1"/>
          </p:cNvSpPr>
          <p:nvPr>
            <p:ph idx="1"/>
          </p:nvPr>
        </p:nvSpPr>
        <p:spPr>
          <a:xfrm>
            <a:off x="512196" y="2187698"/>
            <a:ext cx="10515600" cy="3957608"/>
          </a:xfrm>
        </p:spPr>
        <p:txBody>
          <a:bodyPr>
            <a:noAutofit/>
          </a:bodyPr>
          <a:lstStyle/>
          <a:p>
            <a:pPr>
              <a:buFont typeface="Wingdings" panose="05000000000000000000" pitchFamily="2" charset="2"/>
              <a:buChar char="q"/>
            </a:pPr>
            <a:r>
              <a:rPr lang="en-US" sz="1800" b="0" i="0" dirty="0">
                <a:solidFill>
                  <a:schemeClr val="tx1"/>
                </a:solidFill>
                <a:effectLst/>
                <a:latin typeface="Gotham" panose="02000504050000020004"/>
              </a:rPr>
              <a:t>Open-label design, patients </a:t>
            </a:r>
            <a:r>
              <a:rPr lang="en-US" sz="1800" dirty="0">
                <a:solidFill>
                  <a:schemeClr val="tx1"/>
                </a:solidFill>
                <a:latin typeface="Gotham" panose="02000504050000020004"/>
              </a:rPr>
              <a:t>were not blinded to the treatment arm </a:t>
            </a:r>
            <a:r>
              <a:rPr lang="en-US" sz="1800" b="0" i="0" dirty="0">
                <a:solidFill>
                  <a:schemeClr val="tx1"/>
                </a:solidFill>
                <a:effectLst/>
                <a:latin typeface="Gotham" panose="02000504050000020004"/>
              </a:rPr>
              <a:t>which could influence reporting of symptoms and safety events. To minimize bias, they ensured a blinded central reader of endoscopy findings </a:t>
            </a:r>
          </a:p>
          <a:p>
            <a:pPr>
              <a:buFont typeface="Wingdings" panose="05000000000000000000" pitchFamily="2" charset="2"/>
              <a:buChar char="q"/>
            </a:pPr>
            <a:r>
              <a:rPr lang="en-US" sz="1800" b="0" i="0" dirty="0">
                <a:solidFill>
                  <a:schemeClr val="tx1"/>
                </a:solidFill>
                <a:effectLst/>
                <a:latin typeface="Gotham" panose="02000504050000020004"/>
              </a:rPr>
              <a:t> Risankizumab maintenance dosing was the higher 360 mg dose instead of the 180 mg maintenance dose, while dose escalation of </a:t>
            </a:r>
            <a:r>
              <a:rPr lang="en-US" sz="1800" b="0" i="0" dirty="0" err="1">
                <a:solidFill>
                  <a:schemeClr val="tx1"/>
                </a:solidFill>
                <a:effectLst/>
                <a:latin typeface="Gotham" panose="02000504050000020004"/>
              </a:rPr>
              <a:t>ustekinumab</a:t>
            </a:r>
            <a:r>
              <a:rPr lang="en-US" sz="1800" b="0" i="0" dirty="0">
                <a:solidFill>
                  <a:schemeClr val="tx1"/>
                </a:solidFill>
                <a:effectLst/>
                <a:latin typeface="Gotham" panose="02000504050000020004"/>
              </a:rPr>
              <a:t> to every 6 weeks or even every 4 weeks was not allowed </a:t>
            </a:r>
          </a:p>
          <a:p>
            <a:pPr>
              <a:buFont typeface="Wingdings" panose="05000000000000000000" pitchFamily="2" charset="2"/>
              <a:buChar char="q"/>
            </a:pPr>
            <a:r>
              <a:rPr lang="en-US" sz="1800" b="0" i="0" dirty="0">
                <a:solidFill>
                  <a:schemeClr val="tx1"/>
                </a:solidFill>
                <a:effectLst/>
                <a:latin typeface="Gotham" panose="02000504050000020004"/>
              </a:rPr>
              <a:t>Finally, the drop-out rate was 28% in the </a:t>
            </a:r>
            <a:r>
              <a:rPr lang="en-US" sz="1800" b="0" i="0" dirty="0" err="1">
                <a:solidFill>
                  <a:schemeClr val="tx1"/>
                </a:solidFill>
                <a:effectLst/>
                <a:latin typeface="Gotham" panose="02000504050000020004"/>
              </a:rPr>
              <a:t>ustekinumab</a:t>
            </a:r>
            <a:r>
              <a:rPr lang="en-US" sz="1800" b="0" i="0" dirty="0">
                <a:solidFill>
                  <a:schemeClr val="tx1"/>
                </a:solidFill>
                <a:effectLst/>
                <a:latin typeface="Gotham" panose="02000504050000020004"/>
              </a:rPr>
              <a:t> arm versus 10% in the </a:t>
            </a:r>
            <a:r>
              <a:rPr lang="en-US" sz="1800" b="0" i="0" dirty="0" err="1">
                <a:solidFill>
                  <a:schemeClr val="tx1"/>
                </a:solidFill>
                <a:effectLst/>
                <a:latin typeface="Gotham" panose="02000504050000020004"/>
              </a:rPr>
              <a:t>risankizumab</a:t>
            </a:r>
            <a:r>
              <a:rPr lang="en-US" sz="1800" b="0" i="0" dirty="0">
                <a:solidFill>
                  <a:schemeClr val="tx1"/>
                </a:solidFill>
                <a:effectLst/>
                <a:latin typeface="Gotham" panose="02000504050000020004"/>
              </a:rPr>
              <a:t> arm, and this difference was primarily due to lack of efficacy in the </a:t>
            </a:r>
            <a:r>
              <a:rPr lang="en-US" sz="1800" b="0" i="0" dirty="0" err="1">
                <a:solidFill>
                  <a:schemeClr val="tx1"/>
                </a:solidFill>
                <a:effectLst/>
                <a:latin typeface="Gotham" panose="02000504050000020004"/>
              </a:rPr>
              <a:t>ustekinumab</a:t>
            </a:r>
            <a:r>
              <a:rPr lang="en-US" sz="1800" b="0" i="0" dirty="0">
                <a:solidFill>
                  <a:schemeClr val="tx1"/>
                </a:solidFill>
                <a:effectLst/>
                <a:latin typeface="Gotham" panose="02000504050000020004"/>
              </a:rPr>
              <a:t> arm, which may impact interpretation of results</a:t>
            </a:r>
          </a:p>
          <a:p>
            <a:pPr>
              <a:buFont typeface="Wingdings" panose="05000000000000000000" pitchFamily="2" charset="2"/>
              <a:buChar char="q"/>
            </a:pPr>
            <a:r>
              <a:rPr lang="en-US" sz="1800" b="0" i="0" dirty="0">
                <a:solidFill>
                  <a:schemeClr val="tx1"/>
                </a:solidFill>
                <a:effectLst/>
                <a:latin typeface="Gotham" panose="02000504050000020004"/>
              </a:rPr>
              <a:t>Whether the superior efficacy of </a:t>
            </a:r>
            <a:r>
              <a:rPr lang="en-US" sz="1800" b="0" i="0" dirty="0" err="1">
                <a:solidFill>
                  <a:schemeClr val="tx1"/>
                </a:solidFill>
                <a:effectLst/>
                <a:latin typeface="Gotham" panose="02000504050000020004"/>
              </a:rPr>
              <a:t>risankizumab</a:t>
            </a:r>
            <a:r>
              <a:rPr lang="en-US" sz="1800" b="0" i="0" dirty="0">
                <a:solidFill>
                  <a:schemeClr val="tx1"/>
                </a:solidFill>
                <a:effectLst/>
                <a:latin typeface="Gotham" panose="02000504050000020004"/>
              </a:rPr>
              <a:t> is due to binding on the p19 subunit or if there are specific properties of the drug itself that allow for better tissue penetration or another feature that result in greater endoscopic efficacy is unclear</a:t>
            </a:r>
          </a:p>
          <a:p>
            <a:pPr>
              <a:buFont typeface="Wingdings" panose="05000000000000000000" pitchFamily="2" charset="2"/>
              <a:buChar char="q"/>
            </a:pPr>
            <a:r>
              <a:rPr lang="en-US" sz="1800" b="0" i="0" dirty="0">
                <a:solidFill>
                  <a:schemeClr val="tx1"/>
                </a:solidFill>
                <a:effectLst/>
                <a:latin typeface="Gotham" panose="02000504050000020004"/>
              </a:rPr>
              <a:t>Finally, the superiority of </a:t>
            </a:r>
            <a:r>
              <a:rPr lang="en-US" sz="1800" b="0" i="0" dirty="0" err="1">
                <a:solidFill>
                  <a:schemeClr val="tx1"/>
                </a:solidFill>
                <a:effectLst/>
                <a:latin typeface="Gotham" panose="02000504050000020004"/>
              </a:rPr>
              <a:t>risankizumab</a:t>
            </a:r>
            <a:r>
              <a:rPr lang="en-US" sz="1800" b="0" i="0" dirty="0">
                <a:solidFill>
                  <a:schemeClr val="tx1"/>
                </a:solidFill>
                <a:effectLst/>
                <a:latin typeface="Gotham" panose="02000504050000020004"/>
              </a:rPr>
              <a:t> to </a:t>
            </a:r>
            <a:r>
              <a:rPr lang="en-US" sz="1800" b="0" i="0" dirty="0" err="1">
                <a:solidFill>
                  <a:schemeClr val="tx1"/>
                </a:solidFill>
                <a:effectLst/>
                <a:latin typeface="Gotham" panose="02000504050000020004"/>
              </a:rPr>
              <a:t>ustekinumab</a:t>
            </a:r>
            <a:r>
              <a:rPr lang="en-US" sz="1800" b="0" i="0" dirty="0">
                <a:solidFill>
                  <a:schemeClr val="tx1"/>
                </a:solidFill>
                <a:effectLst/>
                <a:latin typeface="Gotham" panose="02000504050000020004"/>
              </a:rPr>
              <a:t> in these moderate-severe Crohn’s disease patients whose anti-TNF agents have failed to treat their condition is not generalizable to ulcerative colitis on the basis of this trial</a:t>
            </a:r>
            <a:endParaRPr lang="en-US" sz="1800" dirty="0">
              <a:solidFill>
                <a:schemeClr val="tx1"/>
              </a:solidFill>
              <a:latin typeface="Gotham" panose="02000504050000020004"/>
            </a:endParaRPr>
          </a:p>
          <a:p>
            <a:endParaRPr lang="en-US" sz="1800" dirty="0"/>
          </a:p>
        </p:txBody>
      </p:sp>
      <p:sp>
        <p:nvSpPr>
          <p:cNvPr id="4" name="TextBox 3">
            <a:extLst>
              <a:ext uri="{FF2B5EF4-FFF2-40B4-BE49-F238E27FC236}">
                <a16:creationId xmlns:a16="http://schemas.microsoft.com/office/drawing/2014/main" id="{CA7E1603-5D86-38A5-2B9B-9A07000AC9C1}"/>
              </a:ext>
            </a:extLst>
          </p:cNvPr>
          <p:cNvSpPr txBox="1"/>
          <p:nvPr/>
        </p:nvSpPr>
        <p:spPr>
          <a:xfrm>
            <a:off x="11141711" y="6536031"/>
            <a:ext cx="1050289" cy="276999"/>
          </a:xfrm>
          <a:prstGeom prst="rect">
            <a:avLst/>
          </a:prstGeom>
          <a:noFill/>
        </p:spPr>
        <p:txBody>
          <a:bodyPr wrap="none" rtlCol="0">
            <a:spAutoFit/>
          </a:bodyPr>
          <a:lstStyle/>
          <a:p>
            <a:pPr algn="r"/>
            <a:r>
              <a:rPr lang="en-US" sz="1200" dirty="0">
                <a:solidFill>
                  <a:schemeClr val="bg1"/>
                </a:solidFill>
                <a:latin typeface="GOTHAM-MEDIUM" panose="02000604040000020004" pitchFamily="2" charset="0"/>
              </a:rPr>
              <a:t>References</a:t>
            </a:r>
          </a:p>
        </p:txBody>
      </p:sp>
    </p:spTree>
    <p:extLst>
      <p:ext uri="{BB962C8B-B14F-4D97-AF65-F5344CB8AC3E}">
        <p14:creationId xmlns:p14="http://schemas.microsoft.com/office/powerpoint/2010/main" val="68129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7FC7-4099-EFA5-FC93-423E71C75290}"/>
              </a:ext>
            </a:extLst>
          </p:cNvPr>
          <p:cNvSpPr>
            <a:spLocks noGrp="1"/>
          </p:cNvSpPr>
          <p:nvPr>
            <p:ph type="title"/>
          </p:nvPr>
        </p:nvSpPr>
        <p:spPr>
          <a:xfrm>
            <a:off x="838200" y="1633343"/>
            <a:ext cx="10515600" cy="819151"/>
          </a:xfrm>
        </p:spPr>
        <p:txBody>
          <a:bodyPr>
            <a:normAutofit/>
          </a:bodyPr>
          <a:lstStyle/>
          <a:p>
            <a:r>
              <a:rPr lang="en-US" sz="3400" dirty="0"/>
              <a:t>How Should We Apply This to Our Practice?</a:t>
            </a:r>
          </a:p>
        </p:txBody>
      </p:sp>
      <p:sp>
        <p:nvSpPr>
          <p:cNvPr id="3" name="Content Placeholder 2">
            <a:extLst>
              <a:ext uri="{FF2B5EF4-FFF2-40B4-BE49-F238E27FC236}">
                <a16:creationId xmlns:a16="http://schemas.microsoft.com/office/drawing/2014/main" id="{70E1CDB1-498E-F08D-128F-7D36861ECB29}"/>
              </a:ext>
            </a:extLst>
          </p:cNvPr>
          <p:cNvSpPr>
            <a:spLocks noGrp="1"/>
          </p:cNvSpPr>
          <p:nvPr>
            <p:ph idx="1"/>
          </p:nvPr>
        </p:nvSpPr>
        <p:spPr>
          <a:xfrm>
            <a:off x="626111" y="2324169"/>
            <a:ext cx="10515600" cy="3742372"/>
          </a:xfrm>
        </p:spPr>
        <p:txBody>
          <a:bodyPr>
            <a:normAutofit/>
          </a:bodyPr>
          <a:lstStyle/>
          <a:p>
            <a:pPr lvl="0" algn="just"/>
            <a:r>
              <a:rPr lang="en-US" sz="2600" dirty="0">
                <a:latin typeface="Gotham"/>
              </a:rPr>
              <a:t>SEQUENCE clarifies the positioning of </a:t>
            </a:r>
            <a:r>
              <a:rPr lang="en-US" sz="2600" dirty="0" err="1">
                <a:latin typeface="Gotham"/>
              </a:rPr>
              <a:t>risankizumab</a:t>
            </a:r>
            <a:r>
              <a:rPr lang="en-US" sz="2600" dirty="0">
                <a:latin typeface="Gotham"/>
              </a:rPr>
              <a:t> and shows that it should be preferred as a second line agent after failure with an anti- TNF agent; due to greater efficacy for the stringent endpoint of endoscopic remission. </a:t>
            </a:r>
          </a:p>
          <a:p>
            <a:pPr marL="0" lvl="0" indent="0" algn="just">
              <a:buNone/>
            </a:pPr>
            <a:endParaRPr lang="en-US" sz="2600" dirty="0">
              <a:latin typeface="Gotham"/>
            </a:endParaRPr>
          </a:p>
          <a:p>
            <a:pPr algn="just"/>
            <a:r>
              <a:rPr lang="en-US" sz="2600" dirty="0">
                <a:latin typeface="Gotham"/>
              </a:rPr>
              <a:t>Ustekinumab will continue to have a large role in IBD. Since the financial burdens of biologic therapy are an important consideration and </a:t>
            </a:r>
            <a:r>
              <a:rPr lang="en-US" sz="2600" dirty="0" err="1">
                <a:latin typeface="Gotham"/>
              </a:rPr>
              <a:t>ustekinumab</a:t>
            </a:r>
            <a:r>
              <a:rPr lang="en-US" sz="2600" dirty="0">
                <a:latin typeface="Gotham"/>
              </a:rPr>
              <a:t> is an efficacious anti-IL 23 agent, it would be short sighted to overlook </a:t>
            </a:r>
            <a:r>
              <a:rPr lang="en-US" sz="2600" dirty="0" err="1">
                <a:latin typeface="Gotham"/>
              </a:rPr>
              <a:t>ustekinumab</a:t>
            </a:r>
            <a:r>
              <a:rPr lang="en-US" sz="2600" dirty="0">
                <a:latin typeface="Gotham"/>
              </a:rPr>
              <a:t> in the treatment of Crohn’s disease.</a:t>
            </a:r>
          </a:p>
          <a:p>
            <a:endParaRPr lang="en-US" sz="2600" dirty="0"/>
          </a:p>
        </p:txBody>
      </p:sp>
      <p:sp>
        <p:nvSpPr>
          <p:cNvPr id="4" name="TextBox 3">
            <a:extLst>
              <a:ext uri="{FF2B5EF4-FFF2-40B4-BE49-F238E27FC236}">
                <a16:creationId xmlns:a16="http://schemas.microsoft.com/office/drawing/2014/main" id="{CC9AE866-0279-BF2E-90A2-9F979F40DE8F}"/>
              </a:ext>
            </a:extLst>
          </p:cNvPr>
          <p:cNvSpPr txBox="1"/>
          <p:nvPr/>
        </p:nvSpPr>
        <p:spPr>
          <a:xfrm>
            <a:off x="11141711" y="6536031"/>
            <a:ext cx="1050289" cy="276999"/>
          </a:xfrm>
          <a:prstGeom prst="rect">
            <a:avLst/>
          </a:prstGeom>
          <a:noFill/>
        </p:spPr>
        <p:txBody>
          <a:bodyPr wrap="none" rtlCol="0">
            <a:spAutoFit/>
          </a:bodyPr>
          <a:lstStyle/>
          <a:p>
            <a:pPr algn="r"/>
            <a:r>
              <a:rPr lang="en-US" sz="1200" dirty="0">
                <a:solidFill>
                  <a:schemeClr val="bg1"/>
                </a:solidFill>
                <a:latin typeface="GOTHAM-MEDIUM" panose="02000604040000020004" pitchFamily="2" charset="0"/>
              </a:rPr>
              <a:t>References</a:t>
            </a:r>
          </a:p>
        </p:txBody>
      </p:sp>
    </p:spTree>
    <p:extLst>
      <p:ext uri="{BB962C8B-B14F-4D97-AF65-F5344CB8AC3E}">
        <p14:creationId xmlns:p14="http://schemas.microsoft.com/office/powerpoint/2010/main" val="182328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D89CF-F25D-9B4B-433E-8CB4FAA6989F}"/>
              </a:ext>
            </a:extLst>
          </p:cNvPr>
          <p:cNvSpPr>
            <a:spLocks noGrp="1"/>
          </p:cNvSpPr>
          <p:nvPr>
            <p:ph type="title"/>
          </p:nvPr>
        </p:nvSpPr>
        <p:spPr>
          <a:xfrm>
            <a:off x="838200" y="1710453"/>
            <a:ext cx="10515600" cy="819151"/>
          </a:xfrm>
        </p:spPr>
        <p:txBody>
          <a:bodyPr/>
          <a:lstStyle/>
          <a:p>
            <a:r>
              <a:rPr lang="en-US" dirty="0"/>
              <a:t>Study Question</a:t>
            </a:r>
          </a:p>
        </p:txBody>
      </p:sp>
      <p:sp>
        <p:nvSpPr>
          <p:cNvPr id="4" name="TextBox 3">
            <a:extLst>
              <a:ext uri="{FF2B5EF4-FFF2-40B4-BE49-F238E27FC236}">
                <a16:creationId xmlns:a16="http://schemas.microsoft.com/office/drawing/2014/main" id="{29897484-7E56-B812-1096-921AE36AA907}"/>
              </a:ext>
            </a:extLst>
          </p:cNvPr>
          <p:cNvSpPr txBox="1"/>
          <p:nvPr/>
        </p:nvSpPr>
        <p:spPr>
          <a:xfrm>
            <a:off x="827049" y="2767280"/>
            <a:ext cx="10537902" cy="3046988"/>
          </a:xfrm>
          <a:prstGeom prst="rect">
            <a:avLst/>
          </a:prstGeom>
          <a:noFill/>
        </p:spPr>
        <p:txBody>
          <a:bodyPr wrap="square" rtlCol="0">
            <a:spAutoFit/>
          </a:bodyPr>
          <a:lstStyle/>
          <a:p>
            <a:pPr algn="just"/>
            <a:r>
              <a:rPr lang="en-US" sz="3200" i="0" dirty="0">
                <a:solidFill>
                  <a:srgbClr val="003D75"/>
                </a:solidFill>
                <a:effectLst/>
                <a:latin typeface="Gotham" panose="02000504050000020004"/>
              </a:rPr>
              <a:t>Is </a:t>
            </a:r>
            <a:r>
              <a:rPr lang="en-US" sz="3200" i="0" dirty="0" err="1">
                <a:solidFill>
                  <a:srgbClr val="003D75"/>
                </a:solidFill>
                <a:effectLst/>
                <a:latin typeface="Gotham" panose="02000504050000020004"/>
              </a:rPr>
              <a:t>risankizumab</a:t>
            </a:r>
            <a:r>
              <a:rPr lang="en-US" sz="3200" i="0" dirty="0">
                <a:solidFill>
                  <a:srgbClr val="003D75"/>
                </a:solidFill>
                <a:effectLst/>
                <a:latin typeface="Gotham" panose="02000504050000020004"/>
              </a:rPr>
              <a:t>, a p19 subunit-specific interleukin (IL)-23 monoclonal antibody, as efficacious and safe as </a:t>
            </a:r>
            <a:r>
              <a:rPr lang="en-US" sz="3200" i="0" dirty="0" err="1">
                <a:solidFill>
                  <a:srgbClr val="003D75"/>
                </a:solidFill>
                <a:effectLst/>
                <a:latin typeface="Gotham" panose="02000504050000020004"/>
              </a:rPr>
              <a:t>ustekinumab</a:t>
            </a:r>
            <a:r>
              <a:rPr lang="en-US" sz="3200" i="0" dirty="0">
                <a:solidFill>
                  <a:srgbClr val="003D75"/>
                </a:solidFill>
                <a:effectLst/>
                <a:latin typeface="Gotham" panose="02000504050000020004"/>
              </a:rPr>
              <a:t>, a dual IL-12/23 inhibitor, in the treatment of patients with moderate-to-severe Crohn’s disease who previously had unacceptable side effects or an inadequate response to at least one anti-tumor necrosis factor (TNF) therapy?</a:t>
            </a:r>
            <a:endParaRPr lang="en-US" sz="3200" dirty="0">
              <a:solidFill>
                <a:srgbClr val="003D75"/>
              </a:solidFill>
              <a:latin typeface="Gotham" panose="02000504050000020004"/>
            </a:endParaRPr>
          </a:p>
        </p:txBody>
      </p:sp>
    </p:spTree>
    <p:extLst>
      <p:ext uri="{BB962C8B-B14F-4D97-AF65-F5344CB8AC3E}">
        <p14:creationId xmlns:p14="http://schemas.microsoft.com/office/powerpoint/2010/main" val="34489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7602-7B80-BAAC-740D-BA43EB6D1405}"/>
              </a:ext>
            </a:extLst>
          </p:cNvPr>
          <p:cNvSpPr>
            <a:spLocks noGrp="1"/>
          </p:cNvSpPr>
          <p:nvPr>
            <p:ph type="title"/>
          </p:nvPr>
        </p:nvSpPr>
        <p:spPr/>
        <p:txBody>
          <a:bodyPr/>
          <a:lstStyle/>
          <a:p>
            <a:r>
              <a:rPr lang="en-US" dirty="0"/>
              <a:t>Why is This Important?</a:t>
            </a:r>
          </a:p>
        </p:txBody>
      </p:sp>
      <p:sp>
        <p:nvSpPr>
          <p:cNvPr id="3" name="Content Placeholder 2">
            <a:extLst>
              <a:ext uri="{FF2B5EF4-FFF2-40B4-BE49-F238E27FC236}">
                <a16:creationId xmlns:a16="http://schemas.microsoft.com/office/drawing/2014/main" id="{424A1437-13AB-A790-0142-7DBCAABE4E1D}"/>
              </a:ext>
            </a:extLst>
          </p:cNvPr>
          <p:cNvSpPr>
            <a:spLocks noGrp="1"/>
          </p:cNvSpPr>
          <p:nvPr>
            <p:ph idx="1"/>
          </p:nvPr>
        </p:nvSpPr>
        <p:spPr>
          <a:xfrm>
            <a:off x="578190" y="2284631"/>
            <a:ext cx="10515600" cy="3742372"/>
          </a:xfrm>
        </p:spPr>
        <p:txBody>
          <a:bodyPr>
            <a:noAutofit/>
          </a:bodyPr>
          <a:lstStyle/>
          <a:p>
            <a:pPr>
              <a:buFont typeface="Wingdings" panose="05000000000000000000" pitchFamily="2" charset="2"/>
              <a:buChar char="q"/>
            </a:pPr>
            <a:r>
              <a:rPr lang="en-US" sz="2200" dirty="0">
                <a:latin typeface="GOTHAM-MEDIUM" panose="02000604040000020004"/>
              </a:rPr>
              <a:t> Head-to-head trial comparing treatment options for IBD provide the most robust data, they are most clinically pertinent to patients, physicians and the insurers and hence are the most practice-changing but there are only few to date</a:t>
            </a:r>
          </a:p>
          <a:p>
            <a:pPr marL="0" indent="0">
              <a:buNone/>
            </a:pPr>
            <a:endParaRPr lang="en-US" sz="2200" dirty="0">
              <a:latin typeface="GOTHAM-MEDIUM" panose="02000604040000020004"/>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200" dirty="0">
                <a:highlight>
                  <a:srgbClr val="FFFFFF"/>
                </a:highlight>
                <a:latin typeface="GOTHAM-MEDIUM" panose="02000604040000020004"/>
              </a:rPr>
              <a:t> </a:t>
            </a:r>
            <a:r>
              <a:rPr lang="en-US" sz="2200" b="0" i="0" dirty="0">
                <a:effectLst/>
                <a:highlight>
                  <a:srgbClr val="FFFFFF"/>
                </a:highlight>
                <a:latin typeface="GOTHAM-MEDIUM" panose="02000604040000020004"/>
              </a:rPr>
              <a:t>The SEAVUE is the first RCT to directly compare 2 biologic agents for the treatment of Crohn’s disease, that compared Ustekinumab with Adalimumab in patients with moderate to severe Crohn’s disease in biologic-naïve population and helped position first line biologic agents in moderate to severe Crohn’s disease</a:t>
            </a:r>
          </a:p>
          <a:p>
            <a:pPr marL="0" marR="0" lvl="0" indent="0" algn="l" defTabSz="914400" rtl="0" eaLnBrk="1" fontAlgn="auto" latinLnBrk="0" hangingPunct="1">
              <a:lnSpc>
                <a:spcPct val="100000"/>
              </a:lnSpc>
              <a:spcBef>
                <a:spcPts val="0"/>
              </a:spcBef>
              <a:spcAft>
                <a:spcPts val="0"/>
              </a:spcAft>
              <a:buClrTx/>
              <a:buSzTx/>
              <a:buNone/>
              <a:tabLst/>
              <a:defRPr/>
            </a:pPr>
            <a:endParaRPr lang="en-US" sz="2200" dirty="0">
              <a:latin typeface="GOTHAM-MEDIUM" panose="02000604040000020004"/>
            </a:endParaRPr>
          </a:p>
          <a:p>
            <a:pPr>
              <a:buFont typeface="Wingdings" panose="05000000000000000000" pitchFamily="2" charset="2"/>
              <a:buChar char="q"/>
            </a:pPr>
            <a:r>
              <a:rPr lang="en-US" sz="2200" dirty="0">
                <a:latin typeface="GOTHAM-MEDIUM" panose="02000604040000020004"/>
              </a:rPr>
              <a:t>SEQUENCE helps position second line agents for Crohn’s disease by comparing Ustekinumab to Risankizumab in biologic-exposed population</a:t>
            </a:r>
          </a:p>
          <a:p>
            <a:endParaRPr lang="en-US" sz="2200" dirty="0"/>
          </a:p>
        </p:txBody>
      </p:sp>
      <p:sp>
        <p:nvSpPr>
          <p:cNvPr id="4" name="TextBox 3">
            <a:extLst>
              <a:ext uri="{FF2B5EF4-FFF2-40B4-BE49-F238E27FC236}">
                <a16:creationId xmlns:a16="http://schemas.microsoft.com/office/drawing/2014/main" id="{D42E7B3F-AA77-910E-E8C1-EFAD40A4A971}"/>
              </a:ext>
            </a:extLst>
          </p:cNvPr>
          <p:cNvSpPr txBox="1"/>
          <p:nvPr/>
        </p:nvSpPr>
        <p:spPr>
          <a:xfrm>
            <a:off x="8046720" y="6027003"/>
            <a:ext cx="6094140" cy="830997"/>
          </a:xfrm>
          <a:prstGeom prst="rect">
            <a:avLst/>
          </a:prstGeom>
          <a:noFill/>
        </p:spPr>
        <p:txBody>
          <a:bodyPr wrap="square">
            <a:spAutoFit/>
          </a:bodyPr>
          <a:lstStyle/>
          <a:p>
            <a:r>
              <a:rPr lang="en-US" sz="1200" i="1" dirty="0">
                <a:solidFill>
                  <a:schemeClr val="bg1"/>
                </a:solidFill>
              </a:rPr>
              <a:t>doi.org/10.1056/nejmoa0904492</a:t>
            </a:r>
          </a:p>
          <a:p>
            <a:r>
              <a:rPr lang="en-US" sz="1200" i="1" dirty="0">
                <a:solidFill>
                  <a:schemeClr val="bg1"/>
                </a:solidFill>
              </a:rPr>
              <a:t>doi.org/10.1056/nejmoa1905725</a:t>
            </a:r>
          </a:p>
          <a:p>
            <a:r>
              <a:rPr lang="en-US" sz="1200" i="1" dirty="0">
                <a:solidFill>
                  <a:schemeClr val="bg1"/>
                </a:solidFill>
              </a:rPr>
              <a:t>doi.org/10.1016/s0140-6736(17)30068-5</a:t>
            </a:r>
          </a:p>
          <a:p>
            <a:r>
              <a:rPr lang="en-US" sz="1200" i="1" dirty="0">
                <a:solidFill>
                  <a:schemeClr val="bg1"/>
                </a:solidFill>
              </a:rPr>
              <a:t>doi.org/10.1016/s0140-6736(22)00688-2</a:t>
            </a:r>
          </a:p>
        </p:txBody>
      </p:sp>
    </p:spTree>
    <p:extLst>
      <p:ext uri="{BB962C8B-B14F-4D97-AF65-F5344CB8AC3E}">
        <p14:creationId xmlns:p14="http://schemas.microsoft.com/office/powerpoint/2010/main" val="198370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7602-7B80-BAAC-740D-BA43EB6D1405}"/>
              </a:ext>
            </a:extLst>
          </p:cNvPr>
          <p:cNvSpPr>
            <a:spLocks noGrp="1"/>
          </p:cNvSpPr>
          <p:nvPr>
            <p:ph type="title"/>
          </p:nvPr>
        </p:nvSpPr>
        <p:spPr>
          <a:xfrm>
            <a:off x="407894" y="1371705"/>
            <a:ext cx="10515600" cy="819151"/>
          </a:xfrm>
        </p:spPr>
        <p:txBody>
          <a:bodyPr>
            <a:normAutofit/>
          </a:bodyPr>
          <a:lstStyle/>
          <a:p>
            <a:r>
              <a:rPr lang="en-US" sz="4200" dirty="0"/>
              <a:t>Why is This Important?</a:t>
            </a:r>
          </a:p>
        </p:txBody>
      </p:sp>
      <p:sp>
        <p:nvSpPr>
          <p:cNvPr id="4" name="TextBox 3">
            <a:extLst>
              <a:ext uri="{FF2B5EF4-FFF2-40B4-BE49-F238E27FC236}">
                <a16:creationId xmlns:a16="http://schemas.microsoft.com/office/drawing/2014/main" id="{D42E7B3F-AA77-910E-E8C1-EFAD40A4A971}"/>
              </a:ext>
            </a:extLst>
          </p:cNvPr>
          <p:cNvSpPr txBox="1"/>
          <p:nvPr/>
        </p:nvSpPr>
        <p:spPr>
          <a:xfrm>
            <a:off x="8046720" y="6027003"/>
            <a:ext cx="6094140" cy="830997"/>
          </a:xfrm>
          <a:prstGeom prst="rect">
            <a:avLst/>
          </a:prstGeom>
          <a:noFill/>
        </p:spPr>
        <p:txBody>
          <a:bodyPr wrap="square">
            <a:spAutoFit/>
          </a:bodyPr>
          <a:lstStyle/>
          <a:p>
            <a:r>
              <a:rPr lang="en-US" sz="1200" i="1" dirty="0">
                <a:solidFill>
                  <a:schemeClr val="bg1"/>
                </a:solidFill>
              </a:rPr>
              <a:t>doi.org/10.1056/nejmoa0904492</a:t>
            </a:r>
          </a:p>
          <a:p>
            <a:r>
              <a:rPr lang="en-US" sz="1200" i="1" dirty="0">
                <a:solidFill>
                  <a:schemeClr val="bg1"/>
                </a:solidFill>
              </a:rPr>
              <a:t>doi.org/10.1056/nejmoa1905725</a:t>
            </a:r>
          </a:p>
          <a:p>
            <a:r>
              <a:rPr lang="en-US" sz="1200" i="1" dirty="0">
                <a:solidFill>
                  <a:schemeClr val="bg1"/>
                </a:solidFill>
              </a:rPr>
              <a:t>doi.org/10.1016/s0140-6736(17)30068-5</a:t>
            </a:r>
          </a:p>
          <a:p>
            <a:r>
              <a:rPr lang="en-US" sz="1200" i="1" dirty="0">
                <a:solidFill>
                  <a:schemeClr val="bg1"/>
                </a:solidFill>
              </a:rPr>
              <a:t>doi.org/10.1016/s0140-6736(22)00688-2</a:t>
            </a:r>
          </a:p>
        </p:txBody>
      </p:sp>
      <p:sp>
        <p:nvSpPr>
          <p:cNvPr id="8" name="TextBox 7">
            <a:extLst>
              <a:ext uri="{FF2B5EF4-FFF2-40B4-BE49-F238E27FC236}">
                <a16:creationId xmlns:a16="http://schemas.microsoft.com/office/drawing/2014/main" id="{7A0D96D2-DC56-B2A1-329A-9019A5A8D69E}"/>
              </a:ext>
            </a:extLst>
          </p:cNvPr>
          <p:cNvSpPr txBox="1"/>
          <p:nvPr/>
        </p:nvSpPr>
        <p:spPr>
          <a:xfrm>
            <a:off x="3154168" y="5682492"/>
            <a:ext cx="8831766" cy="477054"/>
          </a:xfrm>
          <a:prstGeom prst="rect">
            <a:avLst/>
          </a:prstGeom>
          <a:noFill/>
        </p:spPr>
        <p:txBody>
          <a:bodyPr wrap="square" rtlCol="0">
            <a:spAutoFit/>
          </a:bodyPr>
          <a:lstStyle/>
          <a:p>
            <a:r>
              <a:rPr lang="en-US" sz="2500" b="1" dirty="0"/>
              <a:t>Head-to-Head Therapeutic Trials in IBD</a:t>
            </a:r>
          </a:p>
        </p:txBody>
      </p:sp>
      <p:pic>
        <p:nvPicPr>
          <p:cNvPr id="5" name="Picture 4">
            <a:extLst>
              <a:ext uri="{FF2B5EF4-FFF2-40B4-BE49-F238E27FC236}">
                <a16:creationId xmlns:a16="http://schemas.microsoft.com/office/drawing/2014/main" id="{9196FD54-5C57-DFAE-636B-4657044177F7}"/>
              </a:ext>
            </a:extLst>
          </p:cNvPr>
          <p:cNvPicPr>
            <a:picLocks noChangeAspect="1"/>
          </p:cNvPicPr>
          <p:nvPr/>
        </p:nvPicPr>
        <p:blipFill>
          <a:blip r:embed="rId2"/>
          <a:stretch>
            <a:fillRect/>
          </a:stretch>
        </p:blipFill>
        <p:spPr>
          <a:xfrm>
            <a:off x="609722" y="2042609"/>
            <a:ext cx="11174384" cy="3772426"/>
          </a:xfrm>
          <a:prstGeom prst="rect">
            <a:avLst/>
          </a:prstGeom>
        </p:spPr>
      </p:pic>
    </p:spTree>
    <p:extLst>
      <p:ext uri="{BB962C8B-B14F-4D97-AF65-F5344CB8AC3E}">
        <p14:creationId xmlns:p14="http://schemas.microsoft.com/office/powerpoint/2010/main" val="194179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1C47F97-8C7D-660B-ABA4-E7F67A7B18B2}"/>
              </a:ext>
            </a:extLst>
          </p:cNvPr>
          <p:cNvPicPr>
            <a:picLocks noChangeAspect="1"/>
          </p:cNvPicPr>
          <p:nvPr/>
        </p:nvPicPr>
        <p:blipFill>
          <a:blip r:embed="rId2"/>
          <a:stretch>
            <a:fillRect/>
          </a:stretch>
        </p:blipFill>
        <p:spPr>
          <a:xfrm>
            <a:off x="97710" y="1569450"/>
            <a:ext cx="10766469" cy="1176630"/>
          </a:xfrm>
          <a:prstGeom prst="rect">
            <a:avLst/>
          </a:prstGeom>
        </p:spPr>
      </p:pic>
      <p:pic>
        <p:nvPicPr>
          <p:cNvPr id="15" name="Picture 14">
            <a:extLst>
              <a:ext uri="{FF2B5EF4-FFF2-40B4-BE49-F238E27FC236}">
                <a16:creationId xmlns:a16="http://schemas.microsoft.com/office/drawing/2014/main" id="{DAA67DC8-E42E-4930-F100-49FC675C0DD6}"/>
              </a:ext>
            </a:extLst>
          </p:cNvPr>
          <p:cNvPicPr>
            <a:picLocks noChangeAspect="1"/>
          </p:cNvPicPr>
          <p:nvPr/>
        </p:nvPicPr>
        <p:blipFill>
          <a:blip r:embed="rId3"/>
          <a:stretch>
            <a:fillRect/>
          </a:stretch>
        </p:blipFill>
        <p:spPr>
          <a:xfrm>
            <a:off x="0" y="2621002"/>
            <a:ext cx="3670110" cy="3365284"/>
          </a:xfrm>
          <a:prstGeom prst="rect">
            <a:avLst/>
          </a:prstGeom>
        </p:spPr>
      </p:pic>
      <p:pic>
        <p:nvPicPr>
          <p:cNvPr id="19" name="Picture 18">
            <a:extLst>
              <a:ext uri="{FF2B5EF4-FFF2-40B4-BE49-F238E27FC236}">
                <a16:creationId xmlns:a16="http://schemas.microsoft.com/office/drawing/2014/main" id="{D8FFC247-CBEC-4E36-544A-F00B5E0FEC3D}"/>
              </a:ext>
            </a:extLst>
          </p:cNvPr>
          <p:cNvPicPr>
            <a:picLocks noChangeAspect="1"/>
          </p:cNvPicPr>
          <p:nvPr/>
        </p:nvPicPr>
        <p:blipFill>
          <a:blip r:embed="rId4"/>
          <a:stretch>
            <a:fillRect/>
          </a:stretch>
        </p:blipFill>
        <p:spPr>
          <a:xfrm>
            <a:off x="6398641" y="2732513"/>
            <a:ext cx="3128460" cy="2063801"/>
          </a:xfrm>
          <a:prstGeom prst="rect">
            <a:avLst/>
          </a:prstGeom>
        </p:spPr>
      </p:pic>
      <p:pic>
        <p:nvPicPr>
          <p:cNvPr id="21" name="Picture 20">
            <a:extLst>
              <a:ext uri="{FF2B5EF4-FFF2-40B4-BE49-F238E27FC236}">
                <a16:creationId xmlns:a16="http://schemas.microsoft.com/office/drawing/2014/main" id="{AEFD7F65-E449-9448-628B-22271CC55CD8}"/>
              </a:ext>
            </a:extLst>
          </p:cNvPr>
          <p:cNvPicPr>
            <a:picLocks noChangeAspect="1"/>
          </p:cNvPicPr>
          <p:nvPr/>
        </p:nvPicPr>
        <p:blipFill>
          <a:blip r:embed="rId5"/>
          <a:stretch>
            <a:fillRect/>
          </a:stretch>
        </p:blipFill>
        <p:spPr>
          <a:xfrm>
            <a:off x="8055247" y="2517769"/>
            <a:ext cx="5158369" cy="2770781"/>
          </a:xfrm>
          <a:prstGeom prst="rect">
            <a:avLst/>
          </a:prstGeom>
        </p:spPr>
      </p:pic>
      <p:pic>
        <p:nvPicPr>
          <p:cNvPr id="22" name="Picture 21">
            <a:extLst>
              <a:ext uri="{FF2B5EF4-FFF2-40B4-BE49-F238E27FC236}">
                <a16:creationId xmlns:a16="http://schemas.microsoft.com/office/drawing/2014/main" id="{B7FF1ECD-39FD-2060-CB24-EA107F0755E9}"/>
              </a:ext>
            </a:extLst>
          </p:cNvPr>
          <p:cNvPicPr>
            <a:picLocks noChangeAspect="1"/>
          </p:cNvPicPr>
          <p:nvPr/>
        </p:nvPicPr>
        <p:blipFill>
          <a:blip r:embed="rId6"/>
          <a:stretch>
            <a:fillRect/>
          </a:stretch>
        </p:blipFill>
        <p:spPr>
          <a:xfrm>
            <a:off x="11284097" y="2333791"/>
            <a:ext cx="457240" cy="457240"/>
          </a:xfrm>
          <a:prstGeom prst="rect">
            <a:avLst/>
          </a:prstGeom>
        </p:spPr>
      </p:pic>
      <p:pic>
        <p:nvPicPr>
          <p:cNvPr id="23" name="Picture 22">
            <a:extLst>
              <a:ext uri="{FF2B5EF4-FFF2-40B4-BE49-F238E27FC236}">
                <a16:creationId xmlns:a16="http://schemas.microsoft.com/office/drawing/2014/main" id="{6A86F9DC-63FA-E528-6183-BB0DBFBBABA5}"/>
              </a:ext>
            </a:extLst>
          </p:cNvPr>
          <p:cNvPicPr>
            <a:picLocks noChangeAspect="1"/>
          </p:cNvPicPr>
          <p:nvPr/>
        </p:nvPicPr>
        <p:blipFill>
          <a:blip r:embed="rId7"/>
          <a:stretch>
            <a:fillRect/>
          </a:stretch>
        </p:blipFill>
        <p:spPr>
          <a:xfrm>
            <a:off x="5480945" y="1936506"/>
            <a:ext cx="495784" cy="442518"/>
          </a:xfrm>
          <a:prstGeom prst="rect">
            <a:avLst/>
          </a:prstGeom>
        </p:spPr>
      </p:pic>
      <p:pic>
        <p:nvPicPr>
          <p:cNvPr id="31" name="Picture 30">
            <a:extLst>
              <a:ext uri="{FF2B5EF4-FFF2-40B4-BE49-F238E27FC236}">
                <a16:creationId xmlns:a16="http://schemas.microsoft.com/office/drawing/2014/main" id="{816F4B50-3B09-AA36-F113-BA2EB93ADB59}"/>
              </a:ext>
            </a:extLst>
          </p:cNvPr>
          <p:cNvPicPr>
            <a:picLocks noChangeAspect="1"/>
          </p:cNvPicPr>
          <p:nvPr/>
        </p:nvPicPr>
        <p:blipFill>
          <a:blip r:embed="rId8"/>
          <a:stretch>
            <a:fillRect/>
          </a:stretch>
        </p:blipFill>
        <p:spPr>
          <a:xfrm>
            <a:off x="4069602" y="1860544"/>
            <a:ext cx="2231329" cy="4041998"/>
          </a:xfrm>
          <a:prstGeom prst="rect">
            <a:avLst/>
          </a:prstGeom>
        </p:spPr>
      </p:pic>
    </p:spTree>
    <p:extLst>
      <p:ext uri="{BB962C8B-B14F-4D97-AF65-F5344CB8AC3E}">
        <p14:creationId xmlns:p14="http://schemas.microsoft.com/office/powerpoint/2010/main" val="289767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6A4C-EFA8-2790-0325-C7C39DE1DC12}"/>
              </a:ext>
            </a:extLst>
          </p:cNvPr>
          <p:cNvSpPr>
            <a:spLocks noGrp="1"/>
          </p:cNvSpPr>
          <p:nvPr>
            <p:ph type="title"/>
          </p:nvPr>
        </p:nvSpPr>
        <p:spPr>
          <a:xfrm>
            <a:off x="392629" y="1463962"/>
            <a:ext cx="10515600" cy="819151"/>
          </a:xfrm>
        </p:spPr>
        <p:txBody>
          <a:bodyPr/>
          <a:lstStyle/>
          <a:p>
            <a:r>
              <a:rPr lang="en-US" dirty="0"/>
              <a:t>Interventions &amp; Analyses</a:t>
            </a:r>
          </a:p>
        </p:txBody>
      </p:sp>
      <p:sp>
        <p:nvSpPr>
          <p:cNvPr id="3" name="Content Placeholder 2">
            <a:extLst>
              <a:ext uri="{FF2B5EF4-FFF2-40B4-BE49-F238E27FC236}">
                <a16:creationId xmlns:a16="http://schemas.microsoft.com/office/drawing/2014/main" id="{0307DC82-CA26-FADB-0888-B3C2E2772246}"/>
              </a:ext>
            </a:extLst>
          </p:cNvPr>
          <p:cNvSpPr>
            <a:spLocks noGrp="1"/>
          </p:cNvSpPr>
          <p:nvPr>
            <p:ph idx="1"/>
          </p:nvPr>
        </p:nvSpPr>
        <p:spPr>
          <a:xfrm>
            <a:off x="392629" y="2338773"/>
            <a:ext cx="6095337" cy="3742372"/>
          </a:xfrm>
        </p:spPr>
        <p:txBody>
          <a:bodyPr>
            <a:noAutofit/>
          </a:bodyPr>
          <a:lstStyle/>
          <a:p>
            <a:pPr>
              <a:buFont typeface="Wingdings" panose="05000000000000000000" pitchFamily="2" charset="2"/>
              <a:buChar char="q"/>
            </a:pPr>
            <a:r>
              <a:rPr lang="en-US" sz="1800" b="0" i="0" dirty="0">
                <a:effectLst/>
                <a:highlight>
                  <a:srgbClr val="FFFFFF"/>
                </a:highlight>
                <a:latin typeface="GOTHAM-MEDIUM" panose="02000604040000020004"/>
              </a:rPr>
              <a:t>Randomization was stratified according to the number of previously received anti-TNF therapies that had failed (1 or &gt;1) and glucocorticoid use at baseline (yes or no)</a:t>
            </a:r>
          </a:p>
          <a:p>
            <a:pPr>
              <a:buFont typeface="Wingdings" panose="05000000000000000000" pitchFamily="2" charset="2"/>
              <a:buChar char="q"/>
            </a:pPr>
            <a:r>
              <a:rPr lang="en-US" sz="1800" b="0" i="0" dirty="0">
                <a:effectLst/>
                <a:highlight>
                  <a:srgbClr val="FFFFFF"/>
                </a:highlight>
                <a:latin typeface="GOTHAM-MEDIUM" panose="02000604040000020004"/>
              </a:rPr>
              <a:t>Dose changes and crossover from one group to the other were not permitted</a:t>
            </a:r>
          </a:p>
          <a:p>
            <a:pPr>
              <a:buFont typeface="Wingdings" panose="05000000000000000000" pitchFamily="2" charset="2"/>
              <a:buChar char="q"/>
            </a:pPr>
            <a:r>
              <a:rPr lang="en-US" sz="1800" b="0" i="0" dirty="0">
                <a:effectLst/>
                <a:highlight>
                  <a:srgbClr val="FFFFFF"/>
                </a:highlight>
                <a:latin typeface="GOTHAM-MEDIUM" panose="02000604040000020004"/>
              </a:rPr>
              <a:t>All analyses were performed in the intention-to-treat population (patients who underwent randomization and received at least one dose)</a:t>
            </a:r>
          </a:p>
          <a:p>
            <a:pPr>
              <a:buFont typeface="Wingdings" panose="05000000000000000000" pitchFamily="2" charset="2"/>
              <a:buChar char="q"/>
            </a:pPr>
            <a:r>
              <a:rPr lang="en-US" sz="1800" dirty="0">
                <a:highlight>
                  <a:srgbClr val="FFFFFF"/>
                </a:highlight>
                <a:latin typeface="GOTHAM-MEDIUM" panose="02000604040000020004"/>
              </a:rPr>
              <a:t>A mandatory steroid taper was instituted starting at week 2. Patient on</a:t>
            </a:r>
            <a:r>
              <a:rPr lang="en-US" sz="1800" b="0" i="0" dirty="0">
                <a:effectLst/>
                <a:highlight>
                  <a:srgbClr val="FFFFFF"/>
                </a:highlight>
                <a:latin typeface="GOTHAM-MEDIUM" panose="02000604040000020004"/>
              </a:rPr>
              <a:t> &gt; 10 mg/ day dose were tapered at a rate of 5 mg/week and &lt; 10 mg/d dose were tapered at 2.5 mg/week rate</a:t>
            </a:r>
          </a:p>
        </p:txBody>
      </p:sp>
      <p:pic>
        <p:nvPicPr>
          <p:cNvPr id="4" name="Picture 3">
            <a:extLst>
              <a:ext uri="{FF2B5EF4-FFF2-40B4-BE49-F238E27FC236}">
                <a16:creationId xmlns:a16="http://schemas.microsoft.com/office/drawing/2014/main" id="{D64DD1DB-A867-D068-9B21-2C5868BA2203}"/>
              </a:ext>
            </a:extLst>
          </p:cNvPr>
          <p:cNvPicPr>
            <a:picLocks noChangeAspect="1"/>
          </p:cNvPicPr>
          <p:nvPr/>
        </p:nvPicPr>
        <p:blipFill>
          <a:blip r:embed="rId2"/>
          <a:stretch>
            <a:fillRect/>
          </a:stretch>
        </p:blipFill>
        <p:spPr>
          <a:xfrm>
            <a:off x="4286947" y="1577701"/>
            <a:ext cx="7512424" cy="4267057"/>
          </a:xfrm>
          <a:prstGeom prst="rect">
            <a:avLst/>
          </a:prstGeom>
        </p:spPr>
      </p:pic>
    </p:spTree>
    <p:extLst>
      <p:ext uri="{BB962C8B-B14F-4D97-AF65-F5344CB8AC3E}">
        <p14:creationId xmlns:p14="http://schemas.microsoft.com/office/powerpoint/2010/main" val="150987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F5918-6EB7-3942-DEEB-4277F34D0ED0}"/>
              </a:ext>
            </a:extLst>
          </p:cNvPr>
          <p:cNvSpPr>
            <a:spLocks noGrp="1"/>
          </p:cNvSpPr>
          <p:nvPr>
            <p:ph type="title"/>
          </p:nvPr>
        </p:nvSpPr>
        <p:spPr>
          <a:xfrm>
            <a:off x="233901" y="1440109"/>
            <a:ext cx="10515600" cy="819151"/>
          </a:xfrm>
        </p:spPr>
        <p:txBody>
          <a:bodyPr/>
          <a:lstStyle/>
          <a:p>
            <a:r>
              <a:rPr lang="en-US" dirty="0"/>
              <a:t>Outcomes &amp; Definitions</a:t>
            </a:r>
          </a:p>
        </p:txBody>
      </p:sp>
      <p:graphicFrame>
        <p:nvGraphicFramePr>
          <p:cNvPr id="6" name="Diagram 5">
            <a:extLst>
              <a:ext uri="{FF2B5EF4-FFF2-40B4-BE49-F238E27FC236}">
                <a16:creationId xmlns:a16="http://schemas.microsoft.com/office/drawing/2014/main" id="{80EC443B-D484-50FC-6B70-BFE98DE5F5F3}"/>
              </a:ext>
            </a:extLst>
          </p:cNvPr>
          <p:cNvGraphicFramePr/>
          <p:nvPr>
            <p:extLst>
              <p:ext uri="{D42A27DB-BD31-4B8C-83A1-F6EECF244321}">
                <p14:modId xmlns:p14="http://schemas.microsoft.com/office/powerpoint/2010/main" val="3584948923"/>
              </p:ext>
            </p:extLst>
          </p:nvPr>
        </p:nvGraphicFramePr>
        <p:xfrm>
          <a:off x="654955" y="2338773"/>
          <a:ext cx="4712175" cy="3107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7AC4A2F6-7CF0-81A6-9336-EDA859C9FE51}"/>
              </a:ext>
            </a:extLst>
          </p:cNvPr>
          <p:cNvGraphicFramePr/>
          <p:nvPr>
            <p:extLst>
              <p:ext uri="{D42A27DB-BD31-4B8C-83A1-F6EECF244321}">
                <p14:modId xmlns:p14="http://schemas.microsoft.com/office/powerpoint/2010/main" val="1467656713"/>
              </p:ext>
            </p:extLst>
          </p:nvPr>
        </p:nvGraphicFramePr>
        <p:xfrm>
          <a:off x="5914132" y="2005533"/>
          <a:ext cx="5227579" cy="34411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3447FE3F-62F5-668E-7685-A9DC74C9E018}"/>
              </a:ext>
            </a:extLst>
          </p:cNvPr>
          <p:cNvSpPr txBox="1"/>
          <p:nvPr/>
        </p:nvSpPr>
        <p:spPr>
          <a:xfrm>
            <a:off x="79513" y="5526156"/>
            <a:ext cx="5227579" cy="830997"/>
          </a:xfrm>
          <a:prstGeom prst="rect">
            <a:avLst/>
          </a:prstGeom>
          <a:noFill/>
        </p:spPr>
        <p:txBody>
          <a:bodyPr wrap="square">
            <a:spAutoFit/>
          </a:bodyPr>
          <a:lstStyle/>
          <a:p>
            <a:pPr algn="just"/>
            <a:r>
              <a:rPr lang="en-US" sz="1600" b="1" dirty="0">
                <a:solidFill>
                  <a:srgbClr val="00B050"/>
                </a:solidFill>
                <a:latin typeface="GOTHAM-MEDIUM" panose="02000604040000020004"/>
              </a:rPr>
              <a:t>Safety: </a:t>
            </a:r>
          </a:p>
          <a:p>
            <a:pPr algn="just"/>
            <a:r>
              <a:rPr lang="en-US" sz="1600" dirty="0">
                <a:latin typeface="GOTHAM-MEDIUM" panose="02000604040000020004"/>
              </a:rPr>
              <a:t>Assessed in all patients who underwent randomization and received at least one dose of </a:t>
            </a:r>
            <a:r>
              <a:rPr lang="en-US" sz="1600" dirty="0" err="1">
                <a:latin typeface="GOTHAM-MEDIUM" panose="02000604040000020004"/>
              </a:rPr>
              <a:t>risankizumab</a:t>
            </a:r>
            <a:r>
              <a:rPr lang="en-US" sz="1600" dirty="0">
                <a:latin typeface="GOTHAM-MEDIUM" panose="02000604040000020004"/>
              </a:rPr>
              <a:t> or </a:t>
            </a:r>
            <a:r>
              <a:rPr lang="en-US" sz="1600" dirty="0" err="1">
                <a:latin typeface="GOTHAM-MEDIUM" panose="02000604040000020004"/>
              </a:rPr>
              <a:t>ustekinumab</a:t>
            </a:r>
            <a:r>
              <a:rPr lang="en-US" sz="1600" dirty="0">
                <a:latin typeface="GOTHAM-MEDIUM" panose="02000604040000020004"/>
              </a:rPr>
              <a:t> </a:t>
            </a:r>
          </a:p>
        </p:txBody>
      </p:sp>
    </p:spTree>
    <p:extLst>
      <p:ext uri="{BB962C8B-B14F-4D97-AF65-F5344CB8AC3E}">
        <p14:creationId xmlns:p14="http://schemas.microsoft.com/office/powerpoint/2010/main" val="233681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6A4C-EFA8-2790-0325-C7C39DE1DC12}"/>
              </a:ext>
            </a:extLst>
          </p:cNvPr>
          <p:cNvSpPr>
            <a:spLocks noGrp="1"/>
          </p:cNvSpPr>
          <p:nvPr>
            <p:ph type="title"/>
          </p:nvPr>
        </p:nvSpPr>
        <p:spPr>
          <a:xfrm>
            <a:off x="626111" y="1319216"/>
            <a:ext cx="10515600" cy="819151"/>
          </a:xfrm>
        </p:spPr>
        <p:txBody>
          <a:bodyPr>
            <a:normAutofit/>
          </a:bodyPr>
          <a:lstStyle/>
          <a:p>
            <a:r>
              <a:rPr lang="en-US" sz="4200" dirty="0"/>
              <a:t>Results</a:t>
            </a:r>
          </a:p>
        </p:txBody>
      </p:sp>
      <p:pic>
        <p:nvPicPr>
          <p:cNvPr id="4" name="Picture 3">
            <a:extLst>
              <a:ext uri="{FF2B5EF4-FFF2-40B4-BE49-F238E27FC236}">
                <a16:creationId xmlns:a16="http://schemas.microsoft.com/office/drawing/2014/main" id="{72DB7A40-537C-562F-F55B-DF2045F58322}"/>
              </a:ext>
            </a:extLst>
          </p:cNvPr>
          <p:cNvPicPr>
            <a:picLocks noChangeAspect="1"/>
          </p:cNvPicPr>
          <p:nvPr/>
        </p:nvPicPr>
        <p:blipFill>
          <a:blip r:embed="rId3"/>
          <a:stretch>
            <a:fillRect/>
          </a:stretch>
        </p:blipFill>
        <p:spPr>
          <a:xfrm>
            <a:off x="7079294" y="2314953"/>
            <a:ext cx="5413024" cy="3274436"/>
          </a:xfrm>
          <a:prstGeom prst="rect">
            <a:avLst/>
          </a:prstGeom>
        </p:spPr>
      </p:pic>
      <p:sp>
        <p:nvSpPr>
          <p:cNvPr id="7" name="TextBox 6">
            <a:extLst>
              <a:ext uri="{FF2B5EF4-FFF2-40B4-BE49-F238E27FC236}">
                <a16:creationId xmlns:a16="http://schemas.microsoft.com/office/drawing/2014/main" id="{BCF59644-3B7B-DEFD-A3AD-94FAC9959D34}"/>
              </a:ext>
            </a:extLst>
          </p:cNvPr>
          <p:cNvSpPr txBox="1"/>
          <p:nvPr/>
        </p:nvSpPr>
        <p:spPr>
          <a:xfrm>
            <a:off x="7598636" y="1953701"/>
            <a:ext cx="2150481" cy="400110"/>
          </a:xfrm>
          <a:prstGeom prst="rect">
            <a:avLst/>
          </a:prstGeom>
          <a:noFill/>
        </p:spPr>
        <p:txBody>
          <a:bodyPr wrap="square">
            <a:spAutoFit/>
          </a:bodyPr>
          <a:lstStyle/>
          <a:p>
            <a:pPr lvl="0" algn="ctr"/>
            <a:r>
              <a:rPr lang="en-US" sz="2000" b="1" dirty="0">
                <a:solidFill>
                  <a:schemeClr val="accent1">
                    <a:lumMod val="50000"/>
                  </a:schemeClr>
                </a:solidFill>
                <a:latin typeface="Gotham"/>
              </a:rPr>
              <a:t>Clinical</a:t>
            </a:r>
            <a:r>
              <a:rPr lang="en-US" sz="2000" b="1" baseline="0" dirty="0">
                <a:solidFill>
                  <a:schemeClr val="accent1">
                    <a:lumMod val="50000"/>
                  </a:schemeClr>
                </a:solidFill>
                <a:latin typeface="Gotham"/>
              </a:rPr>
              <a:t> remission  </a:t>
            </a:r>
            <a:endParaRPr lang="en-US" sz="2000" dirty="0">
              <a:solidFill>
                <a:schemeClr val="accent1">
                  <a:lumMod val="50000"/>
                </a:schemeClr>
              </a:solidFill>
            </a:endParaRPr>
          </a:p>
        </p:txBody>
      </p:sp>
      <p:sp>
        <p:nvSpPr>
          <p:cNvPr id="8" name="TextBox 7">
            <a:extLst>
              <a:ext uri="{FF2B5EF4-FFF2-40B4-BE49-F238E27FC236}">
                <a16:creationId xmlns:a16="http://schemas.microsoft.com/office/drawing/2014/main" id="{97833F45-C6CB-278B-ED05-B825048FEBD3}"/>
              </a:ext>
            </a:extLst>
          </p:cNvPr>
          <p:cNvSpPr txBox="1"/>
          <p:nvPr/>
        </p:nvSpPr>
        <p:spPr>
          <a:xfrm>
            <a:off x="9749117" y="1916426"/>
            <a:ext cx="2601153" cy="400110"/>
          </a:xfrm>
          <a:prstGeom prst="rect">
            <a:avLst/>
          </a:prstGeom>
          <a:noFill/>
        </p:spPr>
        <p:txBody>
          <a:bodyPr wrap="square">
            <a:spAutoFit/>
          </a:bodyPr>
          <a:lstStyle/>
          <a:p>
            <a:pPr lvl="0" algn="ctr"/>
            <a:r>
              <a:rPr lang="en-US" sz="2000" b="1" dirty="0">
                <a:solidFill>
                  <a:schemeClr val="accent1">
                    <a:lumMod val="50000"/>
                  </a:schemeClr>
                </a:solidFill>
                <a:latin typeface="Gotham"/>
              </a:rPr>
              <a:t>Endoscopic remission</a:t>
            </a:r>
            <a:endParaRPr lang="en-US" sz="2000" dirty="0">
              <a:solidFill>
                <a:schemeClr val="accent1">
                  <a:lumMod val="50000"/>
                </a:schemeClr>
              </a:solidFill>
            </a:endParaRPr>
          </a:p>
        </p:txBody>
      </p:sp>
      <p:sp>
        <p:nvSpPr>
          <p:cNvPr id="11" name="TextBox 10">
            <a:extLst>
              <a:ext uri="{FF2B5EF4-FFF2-40B4-BE49-F238E27FC236}">
                <a16:creationId xmlns:a16="http://schemas.microsoft.com/office/drawing/2014/main" id="{48F00449-AD74-7E77-D919-43C6EBCAD490}"/>
              </a:ext>
            </a:extLst>
          </p:cNvPr>
          <p:cNvSpPr txBox="1"/>
          <p:nvPr/>
        </p:nvSpPr>
        <p:spPr>
          <a:xfrm>
            <a:off x="293513" y="1912549"/>
            <a:ext cx="6564487" cy="5078313"/>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0" i="0" dirty="0">
                <a:effectLst/>
                <a:highlight>
                  <a:srgbClr val="FFFFFF"/>
                </a:highlight>
                <a:latin typeface="Gotham" panose="02000504050000020004"/>
              </a:rPr>
              <a:t>Median age was 38 years, 49% female; 74% White; ileocolonic disease 43%, ileal disease 17%, colonic disease 40%; median duration of disease 7.3 years and mean CDAI score was 307</a:t>
            </a:r>
          </a:p>
          <a:p>
            <a:pPr marL="285750" indent="-285750" algn="just">
              <a:buFont typeface="Wingdings" panose="05000000000000000000" pitchFamily="2" charset="2"/>
              <a:buChar char="q"/>
            </a:pPr>
            <a:r>
              <a:rPr lang="en-US" b="0" i="0" dirty="0">
                <a:effectLst/>
                <a:highlight>
                  <a:srgbClr val="FFFFFF"/>
                </a:highlight>
                <a:latin typeface="Gotham" panose="02000504050000020004"/>
              </a:rPr>
              <a:t>Approximately 25% of the patients were taking glucocorticoids at baseline; mean (±SD) daily prednisone-equivalent dose at baseline was 21.4±12.9 mg in the </a:t>
            </a:r>
            <a:r>
              <a:rPr lang="en-US" b="0" i="0" dirty="0" err="1">
                <a:effectLst/>
                <a:highlight>
                  <a:srgbClr val="FFFFFF"/>
                </a:highlight>
                <a:latin typeface="Gotham" panose="02000504050000020004"/>
              </a:rPr>
              <a:t>risankizumab</a:t>
            </a:r>
            <a:r>
              <a:rPr lang="en-US" b="0" i="0" dirty="0">
                <a:effectLst/>
                <a:highlight>
                  <a:srgbClr val="FFFFFF"/>
                </a:highlight>
                <a:latin typeface="Gotham" panose="02000504050000020004"/>
              </a:rPr>
              <a:t> group and 19.5±10.7 mg in the </a:t>
            </a:r>
            <a:r>
              <a:rPr lang="en-US" b="0" i="0" dirty="0" err="1">
                <a:effectLst/>
                <a:highlight>
                  <a:srgbClr val="FFFFFF"/>
                </a:highlight>
                <a:latin typeface="Gotham" panose="02000504050000020004"/>
              </a:rPr>
              <a:t>ustekinumab</a:t>
            </a:r>
            <a:r>
              <a:rPr lang="en-US" b="0" i="0" dirty="0">
                <a:effectLst/>
                <a:highlight>
                  <a:srgbClr val="FFFFFF"/>
                </a:highlight>
                <a:latin typeface="Gotham" panose="02000504050000020004"/>
              </a:rPr>
              <a:t> group</a:t>
            </a:r>
          </a:p>
          <a:p>
            <a:pPr marL="285750" indent="-285750" algn="just">
              <a:buFont typeface="Wingdings" panose="05000000000000000000" pitchFamily="2" charset="2"/>
              <a:buChar char="q"/>
            </a:pPr>
            <a:r>
              <a:rPr lang="en-US" b="0" i="0" dirty="0">
                <a:effectLst/>
                <a:latin typeface="Gotham" panose="02000504050000020004"/>
              </a:rPr>
              <a:t>90.2% of patients in the </a:t>
            </a:r>
            <a:r>
              <a:rPr lang="en-US" b="0" i="0" dirty="0" err="1">
                <a:effectLst/>
                <a:latin typeface="Gotham" panose="02000504050000020004"/>
              </a:rPr>
              <a:t>risankuzimab</a:t>
            </a:r>
            <a:r>
              <a:rPr lang="en-US" b="0" i="0" dirty="0">
                <a:effectLst/>
                <a:latin typeface="Gotham" panose="02000504050000020004"/>
              </a:rPr>
              <a:t> group (230/255) and 72.8% of patients in the </a:t>
            </a:r>
            <a:r>
              <a:rPr lang="en-US" b="0" i="0" dirty="0" err="1">
                <a:effectLst/>
                <a:latin typeface="Gotham" panose="02000504050000020004"/>
              </a:rPr>
              <a:t>ustekinumab</a:t>
            </a:r>
            <a:r>
              <a:rPr lang="en-US" b="0" i="0" dirty="0">
                <a:effectLst/>
                <a:latin typeface="Gotham" panose="02000504050000020004"/>
              </a:rPr>
              <a:t> group (193/265) completed all the assigned treatment</a:t>
            </a:r>
          </a:p>
          <a:p>
            <a:pPr marL="285750" indent="-285750" algn="just">
              <a:buFont typeface="Wingdings" panose="05000000000000000000" pitchFamily="2" charset="2"/>
              <a:buChar char="q"/>
            </a:pPr>
            <a:r>
              <a:rPr lang="en-US" b="0" i="0" dirty="0" err="1">
                <a:effectLst/>
                <a:latin typeface="Gotham" panose="02000504050000020004"/>
              </a:rPr>
              <a:t>Risankuzimab</a:t>
            </a:r>
            <a:r>
              <a:rPr lang="en-US" b="0" i="0" dirty="0">
                <a:effectLst/>
                <a:latin typeface="Gotham" panose="02000504050000020004"/>
              </a:rPr>
              <a:t> was noninferior to </a:t>
            </a:r>
            <a:r>
              <a:rPr lang="en-US" b="0" i="0" dirty="0" err="1">
                <a:effectLst/>
                <a:latin typeface="Gotham" panose="02000504050000020004"/>
              </a:rPr>
              <a:t>ustekinumab</a:t>
            </a:r>
            <a:r>
              <a:rPr lang="en-US" b="0" i="0" dirty="0">
                <a:effectLst/>
                <a:latin typeface="Gotham" panose="02000504050000020004"/>
              </a:rPr>
              <a:t> with regards to clinical remission at week 24; adjusted </a:t>
            </a:r>
            <a:r>
              <a:rPr lang="en-US" dirty="0">
                <a:latin typeface="Gotham" panose="02000504050000020004"/>
              </a:rPr>
              <a:t>difference, 18.4 percentage points (95% CI, 6.6 – 30.3)</a:t>
            </a:r>
          </a:p>
          <a:p>
            <a:pPr marL="285750" indent="-285750" algn="just">
              <a:buFont typeface="Wingdings" panose="05000000000000000000" pitchFamily="2" charset="2"/>
              <a:buChar char="q"/>
            </a:pPr>
            <a:r>
              <a:rPr lang="en-US" b="0" i="0" dirty="0" err="1">
                <a:effectLst/>
                <a:latin typeface="Gotham" panose="02000504050000020004"/>
              </a:rPr>
              <a:t>Risankuzimab</a:t>
            </a:r>
            <a:r>
              <a:rPr lang="en-US" b="0" i="0" dirty="0">
                <a:effectLst/>
                <a:latin typeface="Gotham" panose="02000504050000020004"/>
              </a:rPr>
              <a:t> was superior to </a:t>
            </a:r>
            <a:r>
              <a:rPr lang="en-US" b="0" i="0" dirty="0" err="1">
                <a:effectLst/>
                <a:latin typeface="Gotham" panose="02000504050000020004"/>
              </a:rPr>
              <a:t>ustekinumab</a:t>
            </a:r>
            <a:r>
              <a:rPr lang="en-US" b="0" i="0" dirty="0">
                <a:effectLst/>
                <a:latin typeface="Gotham" panose="02000504050000020004"/>
              </a:rPr>
              <a:t> with regards to </a:t>
            </a:r>
            <a:r>
              <a:rPr lang="en-US" dirty="0">
                <a:latin typeface="Gotham" panose="02000504050000020004"/>
              </a:rPr>
              <a:t>Endoscopic remission at week 48; Adjusted difference, 15.6 percentage points (95% CI, 8.4 – 22.9; </a:t>
            </a:r>
            <a:r>
              <a:rPr lang="en-US" i="1" dirty="0">
                <a:latin typeface="Gotham" panose="02000504050000020004"/>
              </a:rPr>
              <a:t>P </a:t>
            </a:r>
            <a:r>
              <a:rPr lang="en-US" dirty="0">
                <a:latin typeface="Gotham" panose="02000504050000020004"/>
              </a:rPr>
              <a:t>&lt;0.001)</a:t>
            </a:r>
          </a:p>
          <a:p>
            <a:pPr marL="285750" indent="-285750">
              <a:buFont typeface="Wingdings" panose="05000000000000000000" pitchFamily="2" charset="2"/>
              <a:buChar char="q"/>
            </a:pPr>
            <a:endParaRPr lang="en-US" dirty="0">
              <a:latin typeface="Gotham" panose="02000504050000020004"/>
            </a:endParaRPr>
          </a:p>
          <a:p>
            <a:pPr marL="285750" indent="-285750" algn="just">
              <a:buFont typeface="Wingdings" panose="05000000000000000000" pitchFamily="2" charset="2"/>
              <a:buChar char="q"/>
            </a:pPr>
            <a:endParaRPr lang="en-US" dirty="0">
              <a:latin typeface="GOTHAM-MEDIUM" panose="02000604040000020004"/>
            </a:endParaRPr>
          </a:p>
        </p:txBody>
      </p:sp>
    </p:spTree>
    <p:extLst>
      <p:ext uri="{BB962C8B-B14F-4D97-AF65-F5344CB8AC3E}">
        <p14:creationId xmlns:p14="http://schemas.microsoft.com/office/powerpoint/2010/main" val="119448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A654-3F51-395E-A1A2-3B0402591859}"/>
              </a:ext>
            </a:extLst>
          </p:cNvPr>
          <p:cNvSpPr>
            <a:spLocks noGrp="1"/>
          </p:cNvSpPr>
          <p:nvPr>
            <p:ph type="title"/>
          </p:nvPr>
        </p:nvSpPr>
        <p:spPr>
          <a:xfrm>
            <a:off x="481678" y="1328295"/>
            <a:ext cx="10515600" cy="819151"/>
          </a:xfrm>
        </p:spPr>
        <p:txBody>
          <a:bodyPr/>
          <a:lstStyle/>
          <a:p>
            <a:r>
              <a:rPr lang="en-US" dirty="0"/>
              <a:t>Results</a:t>
            </a:r>
          </a:p>
        </p:txBody>
      </p:sp>
      <p:pic>
        <p:nvPicPr>
          <p:cNvPr id="3" name="Picture 2">
            <a:extLst>
              <a:ext uri="{FF2B5EF4-FFF2-40B4-BE49-F238E27FC236}">
                <a16:creationId xmlns:a16="http://schemas.microsoft.com/office/drawing/2014/main" id="{5A072261-7E2C-83F3-B07D-A4D1EDCA3C44}"/>
              </a:ext>
            </a:extLst>
          </p:cNvPr>
          <p:cNvPicPr>
            <a:picLocks noChangeAspect="1"/>
          </p:cNvPicPr>
          <p:nvPr/>
        </p:nvPicPr>
        <p:blipFill>
          <a:blip r:embed="rId2"/>
          <a:stretch>
            <a:fillRect/>
          </a:stretch>
        </p:blipFill>
        <p:spPr>
          <a:xfrm>
            <a:off x="2027153" y="1972634"/>
            <a:ext cx="7479234" cy="2249743"/>
          </a:xfrm>
          <a:prstGeom prst="rect">
            <a:avLst/>
          </a:prstGeom>
        </p:spPr>
      </p:pic>
      <p:sp>
        <p:nvSpPr>
          <p:cNvPr id="23" name="Rectangle 22">
            <a:extLst>
              <a:ext uri="{FF2B5EF4-FFF2-40B4-BE49-F238E27FC236}">
                <a16:creationId xmlns:a16="http://schemas.microsoft.com/office/drawing/2014/main" id="{7F297F87-8028-4E03-9820-8E7D91DAE575}"/>
              </a:ext>
            </a:extLst>
          </p:cNvPr>
          <p:cNvSpPr/>
          <p:nvPr/>
        </p:nvSpPr>
        <p:spPr>
          <a:xfrm>
            <a:off x="481678" y="4424973"/>
            <a:ext cx="5253284" cy="2147446"/>
          </a:xfrm>
          <a:prstGeom prst="rect">
            <a:avLst/>
          </a:prstGeom>
        </p:spPr>
        <p:txBody>
          <a:bodyPr/>
          <a:lstStyle/>
          <a:p>
            <a:pPr marL="285750" lvl="0" indent="-285750" algn="just">
              <a:buFont typeface="Wingdings" panose="05000000000000000000" pitchFamily="2" charset="2"/>
              <a:buChar char="q"/>
            </a:pPr>
            <a:r>
              <a:rPr lang="en-US" b="1" dirty="0">
                <a:latin typeface="Gotham" panose="02000504050000020004"/>
              </a:rPr>
              <a:t>Similar Adverse events in both groups</a:t>
            </a:r>
          </a:p>
          <a:p>
            <a:pPr marL="285750" lvl="0" indent="-285750" algn="just">
              <a:buFont typeface="Wingdings" panose="05000000000000000000" pitchFamily="2" charset="2"/>
              <a:buChar char="q"/>
            </a:pPr>
            <a:r>
              <a:rPr lang="en-US" dirty="0">
                <a:latin typeface="Gotham" panose="02000504050000020004"/>
              </a:rPr>
              <a:t>Similar Infections in both groups</a:t>
            </a:r>
          </a:p>
          <a:p>
            <a:pPr marL="285750" indent="-285750" algn="just">
              <a:buFont typeface="Wingdings" panose="05000000000000000000" pitchFamily="2" charset="2"/>
              <a:buChar char="q"/>
            </a:pPr>
            <a:r>
              <a:rPr lang="en-US" b="0" i="0" u="none" strike="noStrike" dirty="0">
                <a:solidFill>
                  <a:srgbClr val="0F1419"/>
                </a:solidFill>
                <a:effectLst/>
                <a:latin typeface="Gotham" panose="02000504050000020004"/>
              </a:rPr>
              <a:t>Significantly less h</a:t>
            </a:r>
            <a:r>
              <a:rPr lang="en-US" b="0" i="0" dirty="0">
                <a:solidFill>
                  <a:srgbClr val="000000"/>
                </a:solidFill>
                <a:effectLst/>
                <a:latin typeface="Gotham" panose="02000504050000020004"/>
              </a:rPr>
              <a:t>ospitalizations related to Crohn’s disease, or any other cause in the </a:t>
            </a:r>
            <a:r>
              <a:rPr lang="en-US" b="0" i="0" dirty="0" err="1">
                <a:solidFill>
                  <a:srgbClr val="000000"/>
                </a:solidFill>
                <a:effectLst/>
                <a:latin typeface="Gotham" panose="02000504050000020004"/>
              </a:rPr>
              <a:t>risankizumab</a:t>
            </a:r>
            <a:r>
              <a:rPr lang="en-US" b="0" i="0" dirty="0">
                <a:solidFill>
                  <a:srgbClr val="000000"/>
                </a:solidFill>
                <a:effectLst/>
                <a:latin typeface="Gotham" panose="02000504050000020004"/>
              </a:rPr>
              <a:t> group (4% vs 13%, -8.45% [95% CI, 3.31-13.60])</a:t>
            </a:r>
            <a:endParaRPr lang="en-US" dirty="0">
              <a:latin typeface="Gotham" panose="02000504050000020004"/>
            </a:endParaRPr>
          </a:p>
        </p:txBody>
      </p:sp>
      <p:sp>
        <p:nvSpPr>
          <p:cNvPr id="24" name="Rectangle 23">
            <a:extLst>
              <a:ext uri="{FF2B5EF4-FFF2-40B4-BE49-F238E27FC236}">
                <a16:creationId xmlns:a16="http://schemas.microsoft.com/office/drawing/2014/main" id="{C78DD807-0EBF-B924-D10D-3955ADADD559}"/>
              </a:ext>
            </a:extLst>
          </p:cNvPr>
          <p:cNvSpPr/>
          <p:nvPr/>
        </p:nvSpPr>
        <p:spPr>
          <a:xfrm>
            <a:off x="5940500" y="4424973"/>
            <a:ext cx="5402972" cy="2147446"/>
          </a:xfrm>
          <a:prstGeom prst="rect">
            <a:avLst/>
          </a:prstGeom>
        </p:spPr>
        <p:txBody>
          <a:bodyPr/>
          <a:lstStyle/>
          <a:p>
            <a:pPr marL="285750" indent="-285750" algn="just">
              <a:buFont typeface="Wingdings" panose="05000000000000000000" pitchFamily="2" charset="2"/>
              <a:buChar char="q"/>
            </a:pPr>
            <a:r>
              <a:rPr lang="en-US" b="0" dirty="0">
                <a:latin typeface="Gotham" panose="02000504050000020004"/>
              </a:rPr>
              <a:t>Serious events lower in Risankizumab group (10.3% vs 17.4%)</a:t>
            </a:r>
          </a:p>
          <a:p>
            <a:pPr marL="285750" lvl="0" indent="-285750" algn="just">
              <a:buFont typeface="Wingdings" panose="05000000000000000000" pitchFamily="2" charset="2"/>
              <a:buChar char="q"/>
            </a:pPr>
            <a:r>
              <a:rPr lang="en-US" b="0" dirty="0">
                <a:latin typeface="Gotham" panose="02000504050000020004"/>
              </a:rPr>
              <a:t>One case of skin squamous-cell cancer (</a:t>
            </a:r>
            <a:r>
              <a:rPr lang="en-US" b="0" dirty="0" err="1">
                <a:latin typeface="Gotham" panose="02000504050000020004"/>
              </a:rPr>
              <a:t>risankizumab</a:t>
            </a:r>
            <a:r>
              <a:rPr lang="en-US" b="0" dirty="0">
                <a:latin typeface="Gotham" panose="02000504050000020004"/>
              </a:rPr>
              <a:t> group)</a:t>
            </a:r>
            <a:r>
              <a:rPr lang="en-US" dirty="0">
                <a:latin typeface="Gotham" panose="02000504050000020004"/>
              </a:rPr>
              <a:t> and o</a:t>
            </a:r>
            <a:r>
              <a:rPr lang="en-US" b="0" dirty="0">
                <a:latin typeface="Gotham" panose="02000504050000020004"/>
              </a:rPr>
              <a:t>ne case of anal squamous-cell cancer (</a:t>
            </a:r>
            <a:r>
              <a:rPr lang="en-US" b="0" dirty="0" err="1">
                <a:latin typeface="Gotham" panose="02000504050000020004"/>
              </a:rPr>
              <a:t>ustekinumab</a:t>
            </a:r>
            <a:r>
              <a:rPr lang="en-US" b="0" dirty="0">
                <a:latin typeface="Gotham" panose="02000504050000020004"/>
              </a:rPr>
              <a:t> group)</a:t>
            </a:r>
          </a:p>
          <a:p>
            <a:pPr marL="285750" lvl="0" indent="-285750">
              <a:buFont typeface="Wingdings" panose="05000000000000000000" pitchFamily="2" charset="2"/>
              <a:buChar char="q"/>
            </a:pPr>
            <a:endParaRPr lang="en-US" dirty="0">
              <a:latin typeface="Gotham" panose="02000504050000020004"/>
            </a:endParaRPr>
          </a:p>
        </p:txBody>
      </p:sp>
    </p:spTree>
    <p:extLst>
      <p:ext uri="{BB962C8B-B14F-4D97-AF65-F5344CB8AC3E}">
        <p14:creationId xmlns:p14="http://schemas.microsoft.com/office/powerpoint/2010/main" val="3332615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4DACA1F8-9C4C-5742-A5B0-E3FEB4B09FA3}" vid="{04ECDA4A-D5FC-3945-A844-6F4A617F54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60192c-e533-4338-b0f9-1ff3998d6e3e">
      <Terms xmlns="http://schemas.microsoft.com/office/infopath/2007/PartnerControls"/>
    </lcf76f155ced4ddcb4097134ff3c332f>
    <TaxCatchAll xmlns="8bd30ee2-4746-4efb-9d1c-b787e94acd8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89989C00854440814EE6586A2E4C2B" ma:contentTypeVersion="18" ma:contentTypeDescription="Create a new document." ma:contentTypeScope="" ma:versionID="87758759d05e06cc80316d67ce6cee17">
  <xsd:schema xmlns:xsd="http://www.w3.org/2001/XMLSchema" xmlns:xs="http://www.w3.org/2001/XMLSchema" xmlns:p="http://schemas.microsoft.com/office/2006/metadata/properties" xmlns:ns2="b760192c-e533-4338-b0f9-1ff3998d6e3e" xmlns:ns3="8bd30ee2-4746-4efb-9d1c-b787e94acd8d" targetNamespace="http://schemas.microsoft.com/office/2006/metadata/properties" ma:root="true" ma:fieldsID="5b24c507c78746a2e00c63fdff154261" ns2:_="" ns3:_="">
    <xsd:import namespace="b760192c-e533-4338-b0f9-1ff3998d6e3e"/>
    <xsd:import namespace="8bd30ee2-4746-4efb-9d1c-b787e94acd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0192c-e533-4338-b0f9-1ff3998d6e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d7ea3aa-744b-45d6-b40f-39600c655c3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d30ee2-4746-4efb-9d1c-b787e94acd8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dd53964-afd9-4525-91bb-182c538c8232}" ma:internalName="TaxCatchAll" ma:showField="CatchAllData" ma:web="8bd30ee2-4746-4efb-9d1c-b787e94acd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6875A9-3946-4E9B-8ABE-8AE7413BEABF}">
  <ds:schemaRefs>
    <ds:schemaRef ds:uri="http://schemas.microsoft.com/office/2006/metadata/properties"/>
    <ds:schemaRef ds:uri="http://schemas.microsoft.com/office/infopath/2007/PartnerControls"/>
    <ds:schemaRef ds:uri="b760192c-e533-4338-b0f9-1ff3998d6e3e"/>
    <ds:schemaRef ds:uri="8bd30ee2-4746-4efb-9d1c-b787e94acd8d"/>
  </ds:schemaRefs>
</ds:datastoreItem>
</file>

<file path=customXml/itemProps2.xml><?xml version="1.0" encoding="utf-8"?>
<ds:datastoreItem xmlns:ds="http://schemas.openxmlformats.org/officeDocument/2006/customXml" ds:itemID="{7CB35BF6-C48F-4C27-AB2C-C7E2E9D14C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0192c-e533-4338-b0f9-1ff3998d6e3e"/>
    <ds:schemaRef ds:uri="8bd30ee2-4746-4efb-9d1c-b787e94acd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7D891C-A714-4F61-9EAD-582D3612D5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EBGI Slides Template (12.12.23) (3)</Template>
  <TotalTime>119</TotalTime>
  <Words>1191</Words>
  <Application>Microsoft Office PowerPoint</Application>
  <PresentationFormat>Widescreen</PresentationFormat>
  <Paragraphs>76</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Gotham</vt:lpstr>
      <vt:lpstr>GOTHAM-MEDIUM</vt:lpstr>
      <vt:lpstr>Helvetica</vt:lpstr>
      <vt:lpstr>OTNEJMQuadraat</vt:lpstr>
      <vt:lpstr>Roboto</vt:lpstr>
      <vt:lpstr>Wingdings</vt:lpstr>
      <vt:lpstr>Office Theme</vt:lpstr>
      <vt:lpstr>PowerPoint Presentation</vt:lpstr>
      <vt:lpstr>Study Question</vt:lpstr>
      <vt:lpstr>Why is This Important?</vt:lpstr>
      <vt:lpstr>Why is This Important?</vt:lpstr>
      <vt:lpstr>PowerPoint Presentation</vt:lpstr>
      <vt:lpstr>Interventions &amp; Analyses</vt:lpstr>
      <vt:lpstr>Outcomes &amp; Definitions</vt:lpstr>
      <vt:lpstr>Results</vt:lpstr>
      <vt:lpstr>Results</vt:lpstr>
      <vt:lpstr>Study Limitations</vt:lpstr>
      <vt:lpstr>How Should We Apply This to Our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FAROOQ MD, Aimen</dc:creator>
  <cp:lastModifiedBy>Claire Neumann</cp:lastModifiedBy>
  <cp:revision>1</cp:revision>
  <dcterms:created xsi:type="dcterms:W3CDTF">2024-09-16T18:22:59Z</dcterms:created>
  <dcterms:modified xsi:type="dcterms:W3CDTF">2025-07-16T02:52:23Z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0x010100AD89989C00854440814EE6586A2E4C2B</vt:lpwstr>
  </property>
  <property fmtid="{D5CDD505-2E9C-101B-9397-08002B2CF9AE}" pid="3" name="MediaServiceImageTags">
    <vt:lpwstr/>
  </property>
</Properties>
</file>