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Medium" panose="000006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Neumann" userId="32c770cd-6f96-44fc-b099-c5ff442316bb" providerId="ADAL" clId="{5055193A-4906-4DFB-ABEA-2201B26D1D6C}"/>
    <pc:docChg chg="custSel modSld">
      <pc:chgData name="Claire Neumann" userId="32c770cd-6f96-44fc-b099-c5ff442316bb" providerId="ADAL" clId="{5055193A-4906-4DFB-ABEA-2201B26D1D6C}" dt="2025-07-16T03:44:22.155" v="79" actId="14100"/>
      <pc:docMkLst>
        <pc:docMk/>
      </pc:docMkLst>
      <pc:sldChg chg="addSp modSp mod">
        <pc:chgData name="Claire Neumann" userId="32c770cd-6f96-44fc-b099-c5ff442316bb" providerId="ADAL" clId="{5055193A-4906-4DFB-ABEA-2201B26D1D6C}" dt="2025-07-16T03:39:35.243" v="29" actId="2711"/>
        <pc:sldMkLst>
          <pc:docMk/>
          <pc:sldMk cId="0" sldId="256"/>
        </pc:sldMkLst>
        <pc:spChg chg="add mod">
          <ac:chgData name="Claire Neumann" userId="32c770cd-6f96-44fc-b099-c5ff442316bb" providerId="ADAL" clId="{5055193A-4906-4DFB-ABEA-2201B26D1D6C}" dt="2025-07-16T03:39:25.270" v="27" actId="1076"/>
          <ac:spMkLst>
            <pc:docMk/>
            <pc:sldMk cId="0" sldId="256"/>
            <ac:spMk id="3" creationId="{33B13D0D-63E2-FC3F-6D3E-92EFCD3E6825}"/>
          </ac:spMkLst>
        </pc:spChg>
        <pc:spChg chg="mod">
          <ac:chgData name="Claire Neumann" userId="32c770cd-6f96-44fc-b099-c5ff442316bb" providerId="ADAL" clId="{5055193A-4906-4DFB-ABEA-2201B26D1D6C}" dt="2025-07-16T03:39:00.278" v="4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39:35.243" v="29" actId="2711"/>
          <ac:spMkLst>
            <pc:docMk/>
            <pc:sldMk cId="0" sldId="256"/>
            <ac:spMk id="27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39:31.130" v="28" actId="2711"/>
          <ac:spMkLst>
            <pc:docMk/>
            <pc:sldMk cId="0" sldId="256"/>
            <ac:spMk id="28" creationId="{00000000-0000-0000-0000-000000000000}"/>
          </ac:spMkLst>
        </pc:spChg>
      </pc:sldChg>
      <pc:sldChg chg="modSp mod">
        <pc:chgData name="Claire Neumann" userId="32c770cd-6f96-44fc-b099-c5ff442316bb" providerId="ADAL" clId="{5055193A-4906-4DFB-ABEA-2201B26D1D6C}" dt="2025-07-16T03:39:45.963" v="32" actId="2711"/>
        <pc:sldMkLst>
          <pc:docMk/>
          <pc:sldMk cId="0" sldId="257"/>
        </pc:sldMkLst>
        <pc:spChg chg="mod">
          <ac:chgData name="Claire Neumann" userId="32c770cd-6f96-44fc-b099-c5ff442316bb" providerId="ADAL" clId="{5055193A-4906-4DFB-ABEA-2201B26D1D6C}" dt="2025-07-16T03:39:45.963" v="32" actId="2711"/>
          <ac:spMkLst>
            <pc:docMk/>
            <pc:sldMk cId="0" sldId="257"/>
            <ac:spMk id="37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39:43.487" v="31" actId="1076"/>
          <ac:spMkLst>
            <pc:docMk/>
            <pc:sldMk cId="0" sldId="257"/>
            <ac:spMk id="38" creationId="{00000000-0000-0000-0000-000000000000}"/>
          </ac:spMkLst>
        </pc:spChg>
      </pc:sldChg>
      <pc:sldChg chg="delSp modSp mod">
        <pc:chgData name="Claire Neumann" userId="32c770cd-6f96-44fc-b099-c5ff442316bb" providerId="ADAL" clId="{5055193A-4906-4DFB-ABEA-2201B26D1D6C}" dt="2025-07-16T03:40:48.900" v="43" actId="478"/>
        <pc:sldMkLst>
          <pc:docMk/>
          <pc:sldMk cId="0" sldId="258"/>
        </pc:sldMkLst>
        <pc:spChg chg="mod">
          <ac:chgData name="Claire Neumann" userId="32c770cd-6f96-44fc-b099-c5ff442316bb" providerId="ADAL" clId="{5055193A-4906-4DFB-ABEA-2201B26D1D6C}" dt="2025-07-16T03:40:02.550" v="36" actId="20577"/>
          <ac:spMkLst>
            <pc:docMk/>
            <pc:sldMk cId="0" sldId="258"/>
            <ac:spMk id="43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39:54.289" v="35" actId="27636"/>
          <ac:spMkLst>
            <pc:docMk/>
            <pc:sldMk cId="0" sldId="258"/>
            <ac:spMk id="44" creationId="{00000000-0000-0000-0000-000000000000}"/>
          </ac:spMkLst>
        </pc:spChg>
        <pc:spChg chg="del">
          <ac:chgData name="Claire Neumann" userId="32c770cd-6f96-44fc-b099-c5ff442316bb" providerId="ADAL" clId="{5055193A-4906-4DFB-ABEA-2201B26D1D6C}" dt="2025-07-16T03:40:48.900" v="43" actId="478"/>
          <ac:spMkLst>
            <pc:docMk/>
            <pc:sldMk cId="0" sldId="258"/>
            <ac:spMk id="45" creationId="{00000000-0000-0000-0000-000000000000}"/>
          </ac:spMkLst>
        </pc:spChg>
      </pc:sldChg>
      <pc:sldChg chg="delSp modSp mod">
        <pc:chgData name="Claire Neumann" userId="32c770cd-6f96-44fc-b099-c5ff442316bb" providerId="ADAL" clId="{5055193A-4906-4DFB-ABEA-2201B26D1D6C}" dt="2025-07-16T03:40:35.651" v="42" actId="478"/>
        <pc:sldMkLst>
          <pc:docMk/>
          <pc:sldMk cId="0" sldId="259"/>
        </pc:sldMkLst>
        <pc:spChg chg="mod">
          <ac:chgData name="Claire Neumann" userId="32c770cd-6f96-44fc-b099-c5ff442316bb" providerId="ADAL" clId="{5055193A-4906-4DFB-ABEA-2201B26D1D6C}" dt="2025-07-16T03:40:11.223" v="37" actId="2711"/>
          <ac:spMkLst>
            <pc:docMk/>
            <pc:sldMk cId="0" sldId="259"/>
            <ac:spMk id="50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0:22.969" v="40" actId="115"/>
          <ac:spMkLst>
            <pc:docMk/>
            <pc:sldMk cId="0" sldId="259"/>
            <ac:spMk id="51" creationId="{00000000-0000-0000-0000-000000000000}"/>
          </ac:spMkLst>
        </pc:spChg>
        <pc:spChg chg="del mod">
          <ac:chgData name="Claire Neumann" userId="32c770cd-6f96-44fc-b099-c5ff442316bb" providerId="ADAL" clId="{5055193A-4906-4DFB-ABEA-2201B26D1D6C}" dt="2025-07-16T03:40:35.651" v="42" actId="478"/>
          <ac:spMkLst>
            <pc:docMk/>
            <pc:sldMk cId="0" sldId="259"/>
            <ac:spMk id="54" creationId="{00000000-0000-0000-0000-000000000000}"/>
          </ac:spMkLst>
        </pc:spChg>
      </pc:sldChg>
      <pc:sldChg chg="modSp mod">
        <pc:chgData name="Claire Neumann" userId="32c770cd-6f96-44fc-b099-c5ff442316bb" providerId="ADAL" clId="{5055193A-4906-4DFB-ABEA-2201B26D1D6C}" dt="2025-07-16T03:44:22.155" v="79" actId="14100"/>
        <pc:sldMkLst>
          <pc:docMk/>
          <pc:sldMk cId="0" sldId="260"/>
        </pc:sldMkLst>
        <pc:spChg chg="mod">
          <ac:chgData name="Claire Neumann" userId="32c770cd-6f96-44fc-b099-c5ff442316bb" providerId="ADAL" clId="{5055193A-4906-4DFB-ABEA-2201B26D1D6C}" dt="2025-07-16T03:44:06.628" v="73" actId="2711"/>
          <ac:spMkLst>
            <pc:docMk/>
            <pc:sldMk cId="0" sldId="260"/>
            <ac:spMk id="60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4:14.764" v="77" actId="1076"/>
          <ac:spMkLst>
            <pc:docMk/>
            <pc:sldMk cId="0" sldId="260"/>
            <ac:spMk id="61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4:06.628" v="73" actId="2711"/>
          <ac:spMkLst>
            <pc:docMk/>
            <pc:sldMk cId="0" sldId="260"/>
            <ac:spMk id="64" creationId="{00000000-0000-0000-0000-000000000000}"/>
          </ac:spMkLst>
        </pc:spChg>
        <pc:picChg chg="mod">
          <ac:chgData name="Claire Neumann" userId="32c770cd-6f96-44fc-b099-c5ff442316bb" providerId="ADAL" clId="{5055193A-4906-4DFB-ABEA-2201B26D1D6C}" dt="2025-07-16T03:44:22.155" v="79" actId="14100"/>
          <ac:picMkLst>
            <pc:docMk/>
            <pc:sldMk cId="0" sldId="260"/>
            <ac:picMk id="62" creationId="{00000000-0000-0000-0000-000000000000}"/>
          </ac:picMkLst>
        </pc:picChg>
        <pc:picChg chg="mod">
          <ac:chgData name="Claire Neumann" userId="32c770cd-6f96-44fc-b099-c5ff442316bb" providerId="ADAL" clId="{5055193A-4906-4DFB-ABEA-2201B26D1D6C}" dt="2025-07-16T03:44:18.014" v="78" actId="14100"/>
          <ac:picMkLst>
            <pc:docMk/>
            <pc:sldMk cId="0" sldId="260"/>
            <ac:picMk id="63" creationId="{00000000-0000-0000-0000-000000000000}"/>
          </ac:picMkLst>
        </pc:picChg>
      </pc:sldChg>
      <pc:sldChg chg="modSp mod">
        <pc:chgData name="Claire Neumann" userId="32c770cd-6f96-44fc-b099-c5ff442316bb" providerId="ADAL" clId="{5055193A-4906-4DFB-ABEA-2201B26D1D6C}" dt="2025-07-16T03:44:00.448" v="72" actId="2711"/>
        <pc:sldMkLst>
          <pc:docMk/>
          <pc:sldMk cId="0" sldId="261"/>
        </pc:sldMkLst>
        <pc:spChg chg="mod">
          <ac:chgData name="Claire Neumann" userId="32c770cd-6f96-44fc-b099-c5ff442316bb" providerId="ADAL" clId="{5055193A-4906-4DFB-ABEA-2201B26D1D6C}" dt="2025-07-16T03:44:00.448" v="72" actId="2711"/>
          <ac:spMkLst>
            <pc:docMk/>
            <pc:sldMk cId="0" sldId="261"/>
            <ac:spMk id="69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3:55.114" v="71" actId="115"/>
          <ac:spMkLst>
            <pc:docMk/>
            <pc:sldMk cId="0" sldId="261"/>
            <ac:spMk id="70" creationId="{00000000-0000-0000-0000-000000000000}"/>
          </ac:spMkLst>
        </pc:spChg>
      </pc:sldChg>
      <pc:sldChg chg="modSp mod">
        <pc:chgData name="Claire Neumann" userId="32c770cd-6f96-44fc-b099-c5ff442316bb" providerId="ADAL" clId="{5055193A-4906-4DFB-ABEA-2201B26D1D6C}" dt="2025-07-16T03:43:43.327" v="69" actId="2711"/>
        <pc:sldMkLst>
          <pc:docMk/>
          <pc:sldMk cId="0" sldId="262"/>
        </pc:sldMkLst>
        <pc:spChg chg="mod">
          <ac:chgData name="Claire Neumann" userId="32c770cd-6f96-44fc-b099-c5ff442316bb" providerId="ADAL" clId="{5055193A-4906-4DFB-ABEA-2201B26D1D6C}" dt="2025-07-16T03:43:43.327" v="69" actId="2711"/>
          <ac:spMkLst>
            <pc:docMk/>
            <pc:sldMk cId="0" sldId="262"/>
            <ac:spMk id="76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3:39.780" v="68" actId="1076"/>
          <ac:spMkLst>
            <pc:docMk/>
            <pc:sldMk cId="0" sldId="262"/>
            <ac:spMk id="77" creationId="{00000000-0000-0000-0000-000000000000}"/>
          </ac:spMkLst>
        </pc:spChg>
        <pc:picChg chg="mod">
          <ac:chgData name="Claire Neumann" userId="32c770cd-6f96-44fc-b099-c5ff442316bb" providerId="ADAL" clId="{5055193A-4906-4DFB-ABEA-2201B26D1D6C}" dt="2025-07-16T03:43:37.295" v="67" actId="14100"/>
          <ac:picMkLst>
            <pc:docMk/>
            <pc:sldMk cId="0" sldId="262"/>
            <ac:picMk id="78" creationId="{00000000-0000-0000-0000-000000000000}"/>
          </ac:picMkLst>
        </pc:picChg>
      </pc:sldChg>
      <pc:sldChg chg="modSp mod">
        <pc:chgData name="Claire Neumann" userId="32c770cd-6f96-44fc-b099-c5ff442316bb" providerId="ADAL" clId="{5055193A-4906-4DFB-ABEA-2201B26D1D6C}" dt="2025-07-16T03:42:22.068" v="63" actId="20577"/>
        <pc:sldMkLst>
          <pc:docMk/>
          <pc:sldMk cId="0" sldId="263"/>
        </pc:sldMkLst>
        <pc:spChg chg="mod">
          <ac:chgData name="Claire Neumann" userId="32c770cd-6f96-44fc-b099-c5ff442316bb" providerId="ADAL" clId="{5055193A-4906-4DFB-ABEA-2201B26D1D6C}" dt="2025-07-16T03:42:18.121" v="62" actId="2711"/>
          <ac:spMkLst>
            <pc:docMk/>
            <pc:sldMk cId="0" sldId="263"/>
            <ac:spMk id="84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2:14.226" v="61" actId="1076"/>
          <ac:spMkLst>
            <pc:docMk/>
            <pc:sldMk cId="0" sldId="263"/>
            <ac:spMk id="86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2:22.068" v="63" actId="20577"/>
          <ac:spMkLst>
            <pc:docMk/>
            <pc:sldMk cId="0" sldId="263"/>
            <ac:spMk id="87" creationId="{00000000-0000-0000-0000-000000000000}"/>
          </ac:spMkLst>
        </pc:spChg>
        <pc:picChg chg="mod">
          <ac:chgData name="Claire Neumann" userId="32c770cd-6f96-44fc-b099-c5ff442316bb" providerId="ADAL" clId="{5055193A-4906-4DFB-ABEA-2201B26D1D6C}" dt="2025-07-16T03:42:04.662" v="59" actId="14100"/>
          <ac:picMkLst>
            <pc:docMk/>
            <pc:sldMk cId="0" sldId="263"/>
            <ac:picMk id="85" creationId="{00000000-0000-0000-0000-000000000000}"/>
          </ac:picMkLst>
        </pc:picChg>
      </pc:sldChg>
      <pc:sldChg chg="modSp mod">
        <pc:chgData name="Claire Neumann" userId="32c770cd-6f96-44fc-b099-c5ff442316bb" providerId="ADAL" clId="{5055193A-4906-4DFB-ABEA-2201B26D1D6C}" dt="2025-07-16T03:41:45.569" v="53" actId="120"/>
        <pc:sldMkLst>
          <pc:docMk/>
          <pc:sldMk cId="0" sldId="264"/>
        </pc:sldMkLst>
        <pc:spChg chg="mod">
          <ac:chgData name="Claire Neumann" userId="32c770cd-6f96-44fc-b099-c5ff442316bb" providerId="ADAL" clId="{5055193A-4906-4DFB-ABEA-2201B26D1D6C}" dt="2025-07-16T03:41:42.550" v="52" actId="2711"/>
          <ac:spMkLst>
            <pc:docMk/>
            <pc:sldMk cId="0" sldId="264"/>
            <ac:spMk id="93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1:45.569" v="53" actId="120"/>
          <ac:spMkLst>
            <pc:docMk/>
            <pc:sldMk cId="0" sldId="264"/>
            <ac:spMk id="94" creationId="{00000000-0000-0000-0000-000000000000}"/>
          </ac:spMkLst>
        </pc:spChg>
      </pc:sldChg>
      <pc:sldChg chg="modSp mod">
        <pc:chgData name="Claire Neumann" userId="32c770cd-6f96-44fc-b099-c5ff442316bb" providerId="ADAL" clId="{5055193A-4906-4DFB-ABEA-2201B26D1D6C}" dt="2025-07-16T03:41:34.551" v="49" actId="2711"/>
        <pc:sldMkLst>
          <pc:docMk/>
          <pc:sldMk cId="0" sldId="265"/>
        </pc:sldMkLst>
        <pc:spChg chg="mod">
          <ac:chgData name="Claire Neumann" userId="32c770cd-6f96-44fc-b099-c5ff442316bb" providerId="ADAL" clId="{5055193A-4906-4DFB-ABEA-2201B26D1D6C}" dt="2025-07-16T03:41:34.551" v="49" actId="2711"/>
          <ac:spMkLst>
            <pc:docMk/>
            <pc:sldMk cId="0" sldId="265"/>
            <ac:spMk id="100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1:27.941" v="48" actId="2711"/>
          <ac:spMkLst>
            <pc:docMk/>
            <pc:sldMk cId="0" sldId="265"/>
            <ac:spMk id="101" creationId="{00000000-0000-0000-0000-000000000000}"/>
          </ac:spMkLst>
        </pc:spChg>
      </pc:sldChg>
      <pc:sldChg chg="modSp mod">
        <pc:chgData name="Claire Neumann" userId="32c770cd-6f96-44fc-b099-c5ff442316bb" providerId="ADAL" clId="{5055193A-4906-4DFB-ABEA-2201B26D1D6C}" dt="2025-07-16T03:41:19.687" v="47" actId="2711"/>
        <pc:sldMkLst>
          <pc:docMk/>
          <pc:sldMk cId="0" sldId="266"/>
        </pc:sldMkLst>
        <pc:spChg chg="mod">
          <ac:chgData name="Claire Neumann" userId="32c770cd-6f96-44fc-b099-c5ff442316bb" providerId="ADAL" clId="{5055193A-4906-4DFB-ABEA-2201B26D1D6C}" dt="2025-07-16T03:41:19.687" v="47" actId="2711"/>
          <ac:spMkLst>
            <pc:docMk/>
            <pc:sldMk cId="0" sldId="266"/>
            <ac:spMk id="107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1:14.967" v="46" actId="27636"/>
          <ac:spMkLst>
            <pc:docMk/>
            <pc:sldMk cId="0" sldId="266"/>
            <ac:spMk id="108" creationId="{00000000-0000-0000-0000-000000000000}"/>
          </ac:spMkLst>
        </pc:spChg>
        <pc:spChg chg="mod">
          <ac:chgData name="Claire Neumann" userId="32c770cd-6f96-44fc-b099-c5ff442316bb" providerId="ADAL" clId="{5055193A-4906-4DFB-ABEA-2201B26D1D6C}" dt="2025-07-16T03:41:08.508" v="44" actId="1076"/>
          <ac:spMkLst>
            <pc:docMk/>
            <pc:sldMk cId="0" sldId="266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838200" y="2434590"/>
            <a:ext cx="10515600" cy="37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5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68114" y="2796691"/>
            <a:ext cx="8523110" cy="157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77"/>
              </a:buClr>
              <a:buSzPts val="6000"/>
              <a:buFont typeface="Montserrat Medium"/>
              <a:buNone/>
              <a:defRPr sz="6000">
                <a:solidFill>
                  <a:srgbClr val="003F7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  <a:defRPr sz="4400" b="1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2438400"/>
            <a:ext cx="10515600" cy="373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5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D7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D7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/>
        </p:nvSpPr>
        <p:spPr>
          <a:xfrm>
            <a:off x="301593" y="2039899"/>
            <a:ext cx="8192400" cy="2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ct val="100000"/>
              <a:buFont typeface="Montserrat Medium"/>
              <a:buNone/>
            </a:pPr>
            <a:r>
              <a:rPr lang="en-US" sz="6000" b="1" dirty="0">
                <a:solidFill>
                  <a:srgbClr val="003D75"/>
                </a:solidFill>
                <a:latin typeface="+mn-lt"/>
                <a:ea typeface="Gadugi" panose="020B0502040204020203" pitchFamily="34" charset="0"/>
                <a:cs typeface="Montserrat Medium"/>
                <a:sym typeface="Montserrat Medium"/>
              </a:rPr>
              <a:t>When to Discontinue CRC Screening in Older Adults: Chronological Age or Life Expectancy?</a:t>
            </a:r>
            <a:endParaRPr b="1" dirty="0">
              <a:latin typeface="+mn-lt"/>
              <a:ea typeface="Gadugi" panose="020B0502040204020203" pitchFamily="34" charset="0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8722913" y="3145099"/>
            <a:ext cx="20185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Original Article</a:t>
            </a:r>
            <a:endParaRPr dirty="0">
              <a:latin typeface="+mj-lt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8742951" y="5272443"/>
            <a:ext cx="19784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EBGI Summary</a:t>
            </a:r>
            <a:endParaRPr dirty="0">
              <a:latin typeface="+mj-lt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9046363" y="1773499"/>
            <a:ext cx="1371600" cy="13716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QR Code</a:t>
            </a:r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9046363" y="3900843"/>
            <a:ext cx="1371600" cy="13716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QR Code</a:t>
            </a:r>
            <a:endParaRPr/>
          </a:p>
        </p:txBody>
      </p:sp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6375" y="390085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6375" y="1773500"/>
            <a:ext cx="1371599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13D0D-63E2-FC3F-6D3E-92EFCD3E6825}"/>
              </a:ext>
            </a:extLst>
          </p:cNvPr>
          <p:cNvSpPr txBox="1"/>
          <p:nvPr/>
        </p:nvSpPr>
        <p:spPr>
          <a:xfrm>
            <a:off x="522111" y="4718445"/>
            <a:ext cx="77513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Article Covered: </a:t>
            </a:r>
            <a:r>
              <a:rPr lang="en-US" sz="1800" dirty="0"/>
              <a:t>This summary reviews Liu PH, Singal AG, Murphy CC. Colorectal cancer screening receipt does not differ by 10-year mortality risk among older adults. Am J Gastroenterol 2024;119: 353-363.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Study Limitations</a:t>
            </a:r>
            <a:endParaRPr dirty="0">
              <a:latin typeface="+mj-lt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8200" y="2434590"/>
            <a:ext cx="10515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The NHIS survey is based on self-reported participant responses, and responses were not able to be validated by the investigators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Also unable to ascertain the indication for the colonoscopy – whether for screening, surveillance or diagnostic indications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Reported mortality index used to stratify patients may not be as precise at predicting individual mortality risk as it is on the population level</a:t>
            </a:r>
            <a:endParaRPr dirty="0">
              <a:latin typeface="+mj-l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3400"/>
              <a:buFont typeface="Montserrat Medium"/>
              <a:buNone/>
            </a:pPr>
            <a:r>
              <a:rPr lang="en-US" sz="3400" dirty="0">
                <a:latin typeface="+mj-lt"/>
              </a:rPr>
              <a:t>How Should We Apply This to Our Practice?</a:t>
            </a:r>
            <a:endParaRPr dirty="0">
              <a:latin typeface="+mj-lt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8200" y="2434600"/>
            <a:ext cx="6770100" cy="3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What are some ways we can incorporate shared-decision making around CRC screening when seeing elderly patients in clinic?</a:t>
            </a:r>
            <a:endParaRPr dirty="0">
              <a:latin typeface="+mj-l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Would writing in the endoscopy report when screening is no longer beneficial help in providing reassurance?</a:t>
            </a:r>
            <a:endParaRPr dirty="0">
              <a:latin typeface="+mj-l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9650" y="2869800"/>
            <a:ext cx="3932275" cy="19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132013" y="6581100"/>
            <a:ext cx="690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Study Question</a:t>
            </a:r>
            <a:endParaRPr dirty="0">
              <a:latin typeface="+mj-lt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8200" y="2818638"/>
            <a:ext cx="105156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2800"/>
              <a:buNone/>
            </a:pPr>
            <a:r>
              <a:rPr lang="en-US" sz="3500" dirty="0">
                <a:latin typeface="+mj-lt"/>
              </a:rPr>
              <a:t>Among older adults (65-84 years) in the US, how often is colorectal cancer (CRC) screening performed in relation to 10-year mortality risk? </a:t>
            </a:r>
            <a:endParaRPr sz="35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Why Is This Important?</a:t>
            </a:r>
            <a:endParaRPr dirty="0">
              <a:latin typeface="+mj-lt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838200" y="2434590"/>
            <a:ext cx="10515600" cy="37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dirty="0">
                <a:latin typeface="+mj-lt"/>
              </a:rPr>
              <a:t>By 2030, older Americans are estimated to make up 21% of the entire population, and by 2060, nearly 1 in 4 Americans will be 65 years or older.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dirty="0">
                <a:latin typeface="+mj-lt"/>
              </a:rPr>
              <a:t>USPSTF recommendations suggest clinicians to selectively offer CRC screening in adults 76 to 85 years old.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dirty="0">
                <a:latin typeface="+mj-lt"/>
              </a:rPr>
              <a:t>Recent studies suggest that we may be over-screening patients for CRC, and conversely, we may be under screening some patients older than 75 with longer life expectancy.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Study Design</a:t>
            </a:r>
            <a:endParaRPr dirty="0">
              <a:latin typeface="+mj-lt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838200" y="2434590"/>
            <a:ext cx="7171944" cy="37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b="1" dirty="0">
                <a:latin typeface="+mj-lt"/>
                <a:ea typeface="Montserrat"/>
                <a:cs typeface="Montserrat"/>
                <a:sym typeface="Montserrat"/>
              </a:rPr>
              <a:t>Design:</a:t>
            </a:r>
            <a:r>
              <a:rPr lang="en-US" dirty="0">
                <a:latin typeface="+mj-lt"/>
              </a:rPr>
              <a:t> Retrospective, cross-sectional study using data from the National Health Interview Survey (NHIS)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b="1" dirty="0">
                <a:latin typeface="+mj-lt"/>
                <a:ea typeface="Montserrat"/>
                <a:cs typeface="Montserrat"/>
                <a:sym typeface="Montserrat"/>
              </a:rPr>
              <a:t>Setting:</a:t>
            </a:r>
            <a:r>
              <a:rPr lang="en-US" dirty="0">
                <a:latin typeface="+mj-lt"/>
              </a:rPr>
              <a:t> Community-dwelling adults in the US</a:t>
            </a:r>
            <a:endParaRPr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b="1" dirty="0">
                <a:latin typeface="+mj-lt"/>
                <a:ea typeface="Montserrat"/>
                <a:cs typeface="Montserrat"/>
                <a:sym typeface="Montserrat"/>
              </a:rPr>
              <a:t>Patients:</a:t>
            </a:r>
            <a:r>
              <a:rPr lang="en-US" dirty="0">
                <a:latin typeface="+mj-lt"/>
              </a:rPr>
              <a:t> 25,888 adult respondents of the NHIS aged 65 to 84 years who were not up to date on CRC screening</a:t>
            </a:r>
            <a:endParaRPr dirty="0">
              <a:latin typeface="+mj-lt"/>
            </a:endParaRPr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944" y="1919673"/>
            <a:ext cx="333375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5550" y="1378325"/>
            <a:ext cx="4101350" cy="41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Intervention</a:t>
            </a:r>
            <a:endParaRPr dirty="0">
              <a:latin typeface="+mj-lt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536448" y="2571911"/>
            <a:ext cx="86421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2800"/>
              <a:buNone/>
            </a:pPr>
            <a:r>
              <a:rPr lang="en-US" sz="3200" b="1" dirty="0">
                <a:latin typeface="+mj-lt"/>
                <a:ea typeface="Montserrat"/>
                <a:cs typeface="Montserrat"/>
                <a:sym typeface="Montserrat"/>
              </a:rPr>
              <a:t>Completion of CRC screening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2800"/>
              <a:buNone/>
            </a:pPr>
            <a:endParaRPr sz="3200" dirty="0">
              <a:latin typeface="+mj-lt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3200" dirty="0">
                <a:latin typeface="+mj-lt"/>
              </a:rPr>
              <a:t>Colonoscopy</a:t>
            </a:r>
            <a:endParaRPr sz="3200" dirty="0">
              <a:latin typeface="+mj-lt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3200" dirty="0">
                <a:latin typeface="+mj-lt"/>
              </a:rPr>
              <a:t>Flexible sigmoidoscopy</a:t>
            </a:r>
            <a:endParaRPr sz="3200" dirty="0">
              <a:latin typeface="+mj-lt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3200" dirty="0">
                <a:latin typeface="+mj-lt"/>
              </a:rPr>
              <a:t>Stool-based tests </a:t>
            </a:r>
            <a:endParaRPr sz="3200" dirty="0">
              <a:latin typeface="+mj-lt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384" y="1729275"/>
            <a:ext cx="4271391" cy="39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800" y="2187388"/>
            <a:ext cx="3897975" cy="36862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March 2024: 1-6.</a:t>
            </a:r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Outcomes &amp; Definitions</a:t>
            </a:r>
            <a:endParaRPr dirty="0">
              <a:latin typeface="+mj-lt"/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774900" y="2330950"/>
            <a:ext cx="102852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700" b="1" dirty="0">
                <a:latin typeface="+mj-lt"/>
                <a:ea typeface="Montserrat"/>
                <a:cs typeface="Montserrat"/>
                <a:sym typeface="Montserrat"/>
              </a:rPr>
              <a:t>Primary outcome:</a:t>
            </a:r>
            <a:r>
              <a:rPr lang="en-US" sz="2700" dirty="0">
                <a:latin typeface="+mj-lt"/>
              </a:rPr>
              <a:t> prevalence of CRC screening in the preceding 12 months, regardless of indication, stratified by 10-year mortality risk (Past-Year Screening)</a:t>
            </a:r>
            <a:endParaRPr sz="2700" dirty="0">
              <a:latin typeface="+mj-lt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700" b="1" dirty="0">
                <a:latin typeface="+mj-lt"/>
                <a:ea typeface="Montserrat"/>
                <a:cs typeface="Montserrat"/>
                <a:sym typeface="Montserrat"/>
              </a:rPr>
              <a:t>Secondary outcomes:</a:t>
            </a:r>
            <a:r>
              <a:rPr lang="en-US" sz="2700" dirty="0">
                <a:latin typeface="+mj-lt"/>
              </a:rPr>
              <a:t> </a:t>
            </a:r>
            <a:endParaRPr sz="2700" dirty="0">
              <a:latin typeface="+mj-lt"/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2300" dirty="0">
                <a:latin typeface="+mj-lt"/>
              </a:rPr>
              <a:t>Proportion of CRC screening performed among adults with a life expectancy &lt; 10 years (i.e. 10-year mortality risk</a:t>
            </a:r>
            <a:r>
              <a:rPr lang="en-US" sz="2300" dirty="0">
                <a:solidFill>
                  <a:srgbClr val="003F77"/>
                </a:solidFill>
                <a:latin typeface="+mj-lt"/>
              </a:rPr>
              <a:t> </a:t>
            </a:r>
            <a:r>
              <a:rPr lang="en-US" sz="2700" dirty="0">
                <a:latin typeface="+mj-lt"/>
              </a:rPr>
              <a:t>≥</a:t>
            </a:r>
            <a:r>
              <a:rPr lang="en-US" sz="1500" dirty="0">
                <a:solidFill>
                  <a:srgbClr val="003F77"/>
                </a:solidFill>
                <a:highlight>
                  <a:schemeClr val="lt1"/>
                </a:highlight>
                <a:latin typeface="+mj-lt"/>
              </a:rPr>
              <a:t> </a:t>
            </a:r>
            <a:r>
              <a:rPr lang="en-US" sz="2300" dirty="0">
                <a:latin typeface="+mj-lt"/>
              </a:rPr>
              <a:t>50%)</a:t>
            </a:r>
            <a:endParaRPr sz="2300" dirty="0">
              <a:latin typeface="+mj-lt"/>
            </a:endParaRPr>
          </a:p>
          <a:p>
            <a:pPr marL="914400" lvl="1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300" dirty="0">
                <a:latin typeface="+mj-lt"/>
              </a:rPr>
              <a:t>Association between quintile of mortality index and receipt of past year screening</a:t>
            </a:r>
            <a:endParaRPr sz="2300" dirty="0">
              <a:latin typeface="+mj-lt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700" dirty="0">
                <a:latin typeface="+mj-lt"/>
              </a:rPr>
              <a:t>Schonberg mortality index used to estimate 10y mortality</a:t>
            </a:r>
            <a:endParaRPr sz="2700" dirty="0">
              <a:latin typeface="+mj-lt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sz="2700" dirty="0">
                <a:latin typeface="+mj-lt"/>
              </a:rPr>
              <a:t>10y mortality risk ≥ 50% = life expectancy﹤ 10y</a:t>
            </a:r>
            <a:endParaRPr sz="2700" dirty="0">
              <a:latin typeface="+mj-lt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Results</a:t>
            </a:r>
            <a:endParaRPr dirty="0">
              <a:latin typeface="+mj-lt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66200" y="2338773"/>
            <a:ext cx="5929800" cy="316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500" dirty="0">
                <a:latin typeface="+mj-lt"/>
              </a:rPr>
              <a:t>38.5% overall prevalence of past-year CRC screening in the study population</a:t>
            </a:r>
            <a:endParaRPr sz="2500" dirty="0">
              <a:latin typeface="+mj-l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2500" dirty="0">
                <a:latin typeface="+mj-lt"/>
              </a:rPr>
              <a:t>Stratified by mortality risk quintiles, prevalence of past-year screening ranged from 39.5%-40.6%</a:t>
            </a:r>
            <a:endParaRPr sz="2500" dirty="0">
              <a:latin typeface="+mj-l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>
                <a:latin typeface="+mj-lt"/>
              </a:rPr>
              <a:t>There was no association between receipt of past year CRC screening and mortality risk quintile</a:t>
            </a:r>
            <a:endParaRPr dirty="0">
              <a:latin typeface="+mj-lt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956816"/>
            <a:ext cx="6008650" cy="38065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Results</a:t>
            </a:r>
            <a:endParaRPr dirty="0">
              <a:latin typeface="+mj-lt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936" y="1728216"/>
            <a:ext cx="5693663" cy="36617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6519672" y="5249792"/>
            <a:ext cx="51642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3D75"/>
                </a:solidFill>
                <a:latin typeface="Montserrat"/>
                <a:ea typeface="Montserrat"/>
                <a:cs typeface="Montserrat"/>
                <a:sym typeface="Montserrat"/>
              </a:rPr>
              <a:t>Table: CRC screening rates in older adults based on life expectancy</a:t>
            </a:r>
            <a:endParaRPr b="1" dirty="0">
              <a:solidFill>
                <a:srgbClr val="003D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47472" y="2461075"/>
            <a:ext cx="5925328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1800"/>
            </a:pPr>
            <a:r>
              <a:rPr lang="en-US" sz="2800" dirty="0">
                <a:solidFill>
                  <a:srgbClr val="003D75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Stratifying by age groups and life-expectancy (&gt;10 years and &lt;10 years), among older adults, the prevalence of past-year CRC screening increased with lower life expectancy.</a:t>
            </a:r>
            <a:endParaRPr sz="2800" dirty="0">
              <a:solidFill>
                <a:srgbClr val="003D75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1519622"/>
            <a:ext cx="10515600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75"/>
              </a:buClr>
              <a:buSzPts val="4400"/>
              <a:buFont typeface="Montserrat Medium"/>
              <a:buNone/>
            </a:pPr>
            <a:r>
              <a:rPr lang="en-US" dirty="0">
                <a:latin typeface="+mj-lt"/>
              </a:rPr>
              <a:t>Key Study Findings</a:t>
            </a:r>
            <a:endParaRPr dirty="0">
              <a:latin typeface="+mj-lt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2338775"/>
            <a:ext cx="10515600" cy="3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28% of older adults who had past year CRC screening had a life expectancy of less than 10 years</a:t>
            </a:r>
            <a:endParaRPr dirty="0">
              <a:latin typeface="+mj-lt"/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dirty="0">
                <a:latin typeface="+mj-lt"/>
              </a:rPr>
              <a:t>Among adults aged 70-79 years, the use of </a:t>
            </a:r>
            <a:r>
              <a:rPr lang="en-US" i="1" dirty="0">
                <a:latin typeface="+mj-lt"/>
              </a:rPr>
              <a:t>invasive </a:t>
            </a:r>
            <a:r>
              <a:rPr lang="en-US" dirty="0">
                <a:latin typeface="+mj-lt"/>
              </a:rPr>
              <a:t>CRC screening modalities increased among those with lower life expectancy</a:t>
            </a:r>
            <a:endParaRPr dirty="0">
              <a:latin typeface="+mj-lt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The results of this study show that life expectancy and overall health status are not always considered by healthcare providers when recommending CRC screening in older adults</a:t>
            </a:r>
            <a:endParaRPr dirty="0">
              <a:latin typeface="+mj-l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387100" y="6547550"/>
            <a:ext cx="786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Liu et al.,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American Journal of Gastroenterology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2023; Okafor, </a:t>
            </a:r>
            <a:r>
              <a:rPr lang="en-US" sz="12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Evidence Based GI </a:t>
            </a:r>
            <a:r>
              <a:rPr lang="en-U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 2024: 1-6.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9989C00854440814EE6586A2E4C2B" ma:contentTypeVersion="18" ma:contentTypeDescription="Create a new document." ma:contentTypeScope="" ma:versionID="87758759d05e06cc80316d67ce6cee17">
  <xsd:schema xmlns:xsd="http://www.w3.org/2001/XMLSchema" xmlns:xs="http://www.w3.org/2001/XMLSchema" xmlns:p="http://schemas.microsoft.com/office/2006/metadata/properties" xmlns:ns2="b760192c-e533-4338-b0f9-1ff3998d6e3e" xmlns:ns3="8bd30ee2-4746-4efb-9d1c-b787e94acd8d" targetNamespace="http://schemas.microsoft.com/office/2006/metadata/properties" ma:root="true" ma:fieldsID="5b24c507c78746a2e00c63fdff154261" ns2:_="" ns3:_="">
    <xsd:import namespace="b760192c-e533-4338-b0f9-1ff3998d6e3e"/>
    <xsd:import namespace="8bd30ee2-4746-4efb-9d1c-b787e94ac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0192c-e533-4338-b0f9-1ff3998d6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7ea3aa-744b-45d6-b40f-39600c655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30ee2-4746-4efb-9d1c-b787e94ac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d53964-afd9-4525-91bb-182c538c8232}" ma:internalName="TaxCatchAll" ma:showField="CatchAllData" ma:web="8bd30ee2-4746-4efb-9d1c-b787e94ac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60192c-e533-4338-b0f9-1ff3998d6e3e">
      <Terms xmlns="http://schemas.microsoft.com/office/infopath/2007/PartnerControls"/>
    </lcf76f155ced4ddcb4097134ff3c332f>
    <TaxCatchAll xmlns="8bd30ee2-4746-4efb-9d1c-b787e94acd8d" xsi:nil="true"/>
  </documentManagement>
</p:properties>
</file>

<file path=customXml/itemProps1.xml><?xml version="1.0" encoding="utf-8"?>
<ds:datastoreItem xmlns:ds="http://schemas.openxmlformats.org/officeDocument/2006/customXml" ds:itemID="{F98D3339-131B-4591-B1BC-C8A17BE37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DF32A-0EFF-4377-AF26-BB1E4C4869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0192c-e533-4338-b0f9-1ff3998d6e3e"/>
    <ds:schemaRef ds:uri="8bd30ee2-4746-4efb-9d1c-b787e94ac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E40C6-6251-43F9-B21E-53940F350F12}">
  <ds:schemaRefs>
    <ds:schemaRef ds:uri="http://schemas.microsoft.com/office/2006/metadata/properties"/>
    <ds:schemaRef ds:uri="http://schemas.microsoft.com/office/infopath/2007/PartnerControls"/>
    <ds:schemaRef ds:uri="b760192c-e533-4338-b0f9-1ff3998d6e3e"/>
    <ds:schemaRef ds:uri="8bd30ee2-4746-4efb-9d1c-b787e94acd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Widescreen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Montserrat</vt:lpstr>
      <vt:lpstr>Calibri</vt:lpstr>
      <vt:lpstr>Noto Sans Symbols</vt:lpstr>
      <vt:lpstr>Montserrat Medium</vt:lpstr>
      <vt:lpstr>Office Theme</vt:lpstr>
      <vt:lpstr>PowerPoint Presentation</vt:lpstr>
      <vt:lpstr>Study Question</vt:lpstr>
      <vt:lpstr>Why Is This Important?</vt:lpstr>
      <vt:lpstr>Study Design</vt:lpstr>
      <vt:lpstr>Intervention</vt:lpstr>
      <vt:lpstr>Outcomes &amp; Definitions</vt:lpstr>
      <vt:lpstr>Results</vt:lpstr>
      <vt:lpstr>Results</vt:lpstr>
      <vt:lpstr>Key Study Findings</vt:lpstr>
      <vt:lpstr>Study Limitations</vt:lpstr>
      <vt:lpstr>How Should We Apply This to Our Practice?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Claire Neumann</cp:lastModifiedBy>
  <cp:revision>1</cp:revision>
  <dcterms:modified xsi:type="dcterms:W3CDTF">2025-07-16T03:44:27Z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0x010100AD89989C00854440814EE6586A2E4C2B</vt:lpwstr>
  </property>
</Properties>
</file>