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3" r:id="rId5"/>
    <p:sldId id="278" r:id="rId6"/>
    <p:sldId id="265" r:id="rId7"/>
    <p:sldId id="277" r:id="rId8"/>
    <p:sldId id="283" r:id="rId9"/>
    <p:sldId id="284" r:id="rId10"/>
    <p:sldId id="281" r:id="rId11"/>
    <p:sldId id="293" r:id="rId12"/>
    <p:sldId id="286" r:id="rId13"/>
    <p:sldId id="292" r:id="rId14"/>
    <p:sldId id="272" r:id="rId15"/>
    <p:sldId id="29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30A0"/>
    <a:srgbClr val="003D75"/>
    <a:srgbClr val="FFFFFF"/>
    <a:srgbClr val="CAC7DC"/>
    <a:srgbClr val="9010C2"/>
    <a:srgbClr val="BC1A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0EF0FC-A524-44D6-9240-E28895F61BA1}" v="1" dt="2025-07-16T03:32:03.1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5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 Neumann" userId="32c770cd-6f96-44fc-b099-c5ff442316bb" providerId="ADAL" clId="{ED0EF0FC-A524-44D6-9240-E28895F61BA1}"/>
    <pc:docChg chg="undo custSel modSld">
      <pc:chgData name="Claire Neumann" userId="32c770cd-6f96-44fc-b099-c5ff442316bb" providerId="ADAL" clId="{ED0EF0FC-A524-44D6-9240-E28895F61BA1}" dt="2025-07-16T03:33:30.332" v="53" actId="14100"/>
      <pc:docMkLst>
        <pc:docMk/>
      </pc:docMkLst>
      <pc:sldChg chg="addSp modSp mod">
        <pc:chgData name="Claire Neumann" userId="32c770cd-6f96-44fc-b099-c5ff442316bb" providerId="ADAL" clId="{ED0EF0FC-A524-44D6-9240-E28895F61BA1}" dt="2025-07-16T03:32:03.159" v="31" actId="27636"/>
        <pc:sldMkLst>
          <pc:docMk/>
          <pc:sldMk cId="3314081523" sldId="263"/>
        </pc:sldMkLst>
        <pc:spChg chg="mod">
          <ac:chgData name="Claire Neumann" userId="32c770cd-6f96-44fc-b099-c5ff442316bb" providerId="ADAL" clId="{ED0EF0FC-A524-44D6-9240-E28895F61BA1}" dt="2025-07-16T03:32:03.159" v="31" actId="27636"/>
          <ac:spMkLst>
            <pc:docMk/>
            <pc:sldMk cId="3314081523" sldId="263"/>
            <ac:spMk id="2" creationId="{FF8BE9C9-A200-B6F8-B11F-AF0D76EF2252}"/>
          </ac:spMkLst>
        </pc:spChg>
        <pc:spChg chg="add mod">
          <ac:chgData name="Claire Neumann" userId="32c770cd-6f96-44fc-b099-c5ff442316bb" providerId="ADAL" clId="{ED0EF0FC-A524-44D6-9240-E28895F61BA1}" dt="2025-07-16T03:32:03.121" v="30"/>
          <ac:spMkLst>
            <pc:docMk/>
            <pc:sldMk cId="3314081523" sldId="263"/>
            <ac:spMk id="6" creationId="{3408468F-CFBF-1789-B2EF-E4A938F54011}"/>
          </ac:spMkLst>
        </pc:spChg>
      </pc:sldChg>
      <pc:sldChg chg="modSp mod">
        <pc:chgData name="Claire Neumann" userId="32c770cd-6f96-44fc-b099-c5ff442316bb" providerId="ADAL" clId="{ED0EF0FC-A524-44D6-9240-E28895F61BA1}" dt="2025-07-16T03:32:33.276" v="41" actId="1076"/>
        <pc:sldMkLst>
          <pc:docMk/>
          <pc:sldMk cId="3687454116" sldId="277"/>
        </pc:sldMkLst>
        <pc:spChg chg="mod">
          <ac:chgData name="Claire Neumann" userId="32c770cd-6f96-44fc-b099-c5ff442316bb" providerId="ADAL" clId="{ED0EF0FC-A524-44D6-9240-E28895F61BA1}" dt="2025-07-16T03:32:33.276" v="41" actId="1076"/>
          <ac:spMkLst>
            <pc:docMk/>
            <pc:sldMk cId="3687454116" sldId="277"/>
            <ac:spMk id="2" creationId="{9A7A384E-EF92-CD61-9E8D-07BD890826C5}"/>
          </ac:spMkLst>
        </pc:spChg>
        <pc:spChg chg="mod">
          <ac:chgData name="Claire Neumann" userId="32c770cd-6f96-44fc-b099-c5ff442316bb" providerId="ADAL" clId="{ED0EF0FC-A524-44D6-9240-E28895F61BA1}" dt="2025-07-16T03:32:30.296" v="40" actId="1076"/>
          <ac:spMkLst>
            <pc:docMk/>
            <pc:sldMk cId="3687454116" sldId="277"/>
            <ac:spMk id="3" creationId="{BEC8A65C-307C-489B-9EB9-59513F29364A}"/>
          </ac:spMkLst>
        </pc:spChg>
      </pc:sldChg>
      <pc:sldChg chg="modSp mod">
        <pc:chgData name="Claire Neumann" userId="32c770cd-6f96-44fc-b099-c5ff442316bb" providerId="ADAL" clId="{ED0EF0FC-A524-44D6-9240-E28895F61BA1}" dt="2025-07-16T03:32:16.920" v="39" actId="1076"/>
        <pc:sldMkLst>
          <pc:docMk/>
          <pc:sldMk cId="370462440" sldId="278"/>
        </pc:sldMkLst>
        <pc:spChg chg="mod">
          <ac:chgData name="Claire Neumann" userId="32c770cd-6f96-44fc-b099-c5ff442316bb" providerId="ADAL" clId="{ED0EF0FC-A524-44D6-9240-E28895F61BA1}" dt="2025-07-16T03:32:16.920" v="39" actId="1076"/>
          <ac:spMkLst>
            <pc:docMk/>
            <pc:sldMk cId="370462440" sldId="278"/>
            <ac:spMk id="3" creationId="{EDBA0ED9-707F-F4D9-2A72-A9A2DDE8B3B4}"/>
          </ac:spMkLst>
        </pc:spChg>
      </pc:sldChg>
      <pc:sldChg chg="modSp mod">
        <pc:chgData name="Claire Neumann" userId="32c770cd-6f96-44fc-b099-c5ff442316bb" providerId="ADAL" clId="{ED0EF0FC-A524-44D6-9240-E28895F61BA1}" dt="2025-07-16T03:33:11.863" v="46" actId="255"/>
        <pc:sldMkLst>
          <pc:docMk/>
          <pc:sldMk cId="70969055" sldId="281"/>
        </pc:sldMkLst>
        <pc:spChg chg="mod">
          <ac:chgData name="Claire Neumann" userId="32c770cd-6f96-44fc-b099-c5ff442316bb" providerId="ADAL" clId="{ED0EF0FC-A524-44D6-9240-E28895F61BA1}" dt="2025-07-16T03:33:11.863" v="46" actId="255"/>
          <ac:spMkLst>
            <pc:docMk/>
            <pc:sldMk cId="70969055" sldId="281"/>
            <ac:spMk id="3" creationId="{7A497B6F-09B1-2AB5-33F3-DA32D5902C19}"/>
          </ac:spMkLst>
        </pc:spChg>
      </pc:sldChg>
      <pc:sldChg chg="modSp mod">
        <pc:chgData name="Claire Neumann" userId="32c770cd-6f96-44fc-b099-c5ff442316bb" providerId="ADAL" clId="{ED0EF0FC-A524-44D6-9240-E28895F61BA1}" dt="2025-07-16T03:32:03.186" v="34" actId="27636"/>
        <pc:sldMkLst>
          <pc:docMk/>
          <pc:sldMk cId="1800476264" sldId="284"/>
        </pc:sldMkLst>
        <pc:spChg chg="mod">
          <ac:chgData name="Claire Neumann" userId="32c770cd-6f96-44fc-b099-c5ff442316bb" providerId="ADAL" clId="{ED0EF0FC-A524-44D6-9240-E28895F61BA1}" dt="2025-07-16T03:32:03.181" v="33" actId="27636"/>
          <ac:spMkLst>
            <pc:docMk/>
            <pc:sldMk cId="1800476264" sldId="284"/>
            <ac:spMk id="3" creationId="{DA385137-63AD-1E87-F4C8-4E51443417AA}"/>
          </ac:spMkLst>
        </pc:spChg>
        <pc:spChg chg="mod">
          <ac:chgData name="Claire Neumann" userId="32c770cd-6f96-44fc-b099-c5ff442316bb" providerId="ADAL" clId="{ED0EF0FC-A524-44D6-9240-E28895F61BA1}" dt="2025-07-16T03:32:03.186" v="34" actId="27636"/>
          <ac:spMkLst>
            <pc:docMk/>
            <pc:sldMk cId="1800476264" sldId="284"/>
            <ac:spMk id="6" creationId="{F4A710CB-8184-C99E-1905-87FB93916D87}"/>
          </ac:spMkLst>
        </pc:spChg>
      </pc:sldChg>
      <pc:sldChg chg="modSp mod">
        <pc:chgData name="Claire Neumann" userId="32c770cd-6f96-44fc-b099-c5ff442316bb" providerId="ADAL" clId="{ED0EF0FC-A524-44D6-9240-E28895F61BA1}" dt="2025-07-16T03:33:30.332" v="53" actId="14100"/>
        <pc:sldMkLst>
          <pc:docMk/>
          <pc:sldMk cId="3377814031" sldId="293"/>
        </pc:sldMkLst>
        <pc:spChg chg="mod">
          <ac:chgData name="Claire Neumann" userId="32c770cd-6f96-44fc-b099-c5ff442316bb" providerId="ADAL" clId="{ED0EF0FC-A524-44D6-9240-E28895F61BA1}" dt="2025-07-16T03:33:29.351" v="52" actId="255"/>
          <ac:spMkLst>
            <pc:docMk/>
            <pc:sldMk cId="3377814031" sldId="293"/>
            <ac:spMk id="7" creationId="{CC9E275F-9DCD-0FBD-3B3E-9C4D78DC9C22}"/>
          </ac:spMkLst>
        </pc:spChg>
        <pc:spChg chg="mod">
          <ac:chgData name="Claire Neumann" userId="32c770cd-6f96-44fc-b099-c5ff442316bb" providerId="ADAL" clId="{ED0EF0FC-A524-44D6-9240-E28895F61BA1}" dt="2025-07-16T03:33:30.332" v="53" actId="14100"/>
          <ac:spMkLst>
            <pc:docMk/>
            <pc:sldMk cId="3377814031" sldId="293"/>
            <ac:spMk id="47" creationId="{E0105917-DBE1-FF24-FD08-C06FB61B9B65}"/>
          </ac:spMkLst>
        </pc:spChg>
        <pc:cxnChg chg="mod">
          <ac:chgData name="Claire Neumann" userId="32c770cd-6f96-44fc-b099-c5ff442316bb" providerId="ADAL" clId="{ED0EF0FC-A524-44D6-9240-E28895F61BA1}" dt="2025-07-16T03:33:29.077" v="51" actId="14100"/>
          <ac:cxnSpMkLst>
            <pc:docMk/>
            <pc:sldMk cId="3377814031" sldId="293"/>
            <ac:cxnSpMk id="19" creationId="{868B8ADE-5157-5C96-A173-0D332ADFAFE6}"/>
          </ac:cxnSpMkLst>
        </pc:cxnChg>
      </pc:sldChg>
    </pc:docChg>
  </pc:docChgLst>
  <pc:docChgLst>
    <pc:chgData name="Kuntal Bhowmick" userId="b3c48252805e78a7" providerId="LiveId" clId="{9D0B6AB0-6920-4294-B461-C692123DB699}"/>
    <pc:docChg chg="undo custSel addSld delSld modSld">
      <pc:chgData name="Kuntal Bhowmick" userId="b3c48252805e78a7" providerId="LiveId" clId="{9D0B6AB0-6920-4294-B461-C692123DB699}" dt="2024-06-18T20:40:16.248" v="4562" actId="20577"/>
      <pc:docMkLst>
        <pc:docMk/>
      </pc:docMkLst>
      <pc:sldChg chg="addSp delSp modSp mod">
        <pc:chgData name="Kuntal Bhowmick" userId="b3c48252805e78a7" providerId="LiveId" clId="{9D0B6AB0-6920-4294-B461-C692123DB699}" dt="2024-06-18T20:31:06.850" v="4388" actId="1076"/>
        <pc:sldMkLst>
          <pc:docMk/>
          <pc:sldMk cId="3314081523" sldId="263"/>
        </pc:sldMkLst>
      </pc:sldChg>
      <pc:sldChg chg="addSp delSp modSp mod">
        <pc:chgData name="Kuntal Bhowmick" userId="b3c48252805e78a7" providerId="LiveId" clId="{9D0B6AB0-6920-4294-B461-C692123DB699}" dt="2024-06-18T20:34:01.859" v="4480" actId="20577"/>
        <pc:sldMkLst>
          <pc:docMk/>
          <pc:sldMk cId="344899802" sldId="264"/>
        </pc:sldMkLst>
      </pc:sldChg>
      <pc:sldChg chg="modSp mod">
        <pc:chgData name="Kuntal Bhowmick" userId="b3c48252805e78a7" providerId="LiveId" clId="{9D0B6AB0-6920-4294-B461-C692123DB699}" dt="2024-06-18T20:31:39.765" v="4391" actId="20577"/>
        <pc:sldMkLst>
          <pc:docMk/>
          <pc:sldMk cId="1983704460" sldId="265"/>
        </pc:sldMkLst>
      </pc:sldChg>
      <pc:sldChg chg="addSp delSp modSp mod">
        <pc:chgData name="Kuntal Bhowmick" userId="b3c48252805e78a7" providerId="LiveId" clId="{9D0B6AB0-6920-4294-B461-C692123DB699}" dt="2024-06-18T20:34:30.069" v="4482" actId="2711"/>
        <pc:sldMkLst>
          <pc:docMk/>
          <pc:sldMk cId="2897676914" sldId="266"/>
        </pc:sldMkLst>
      </pc:sldChg>
      <pc:sldChg chg="del">
        <pc:chgData name="Kuntal Bhowmick" userId="b3c48252805e78a7" providerId="LiveId" clId="{9D0B6AB0-6920-4294-B461-C692123DB699}" dt="2024-06-18T20:07:16.204" v="2146" actId="2696"/>
        <pc:sldMkLst>
          <pc:docMk/>
          <pc:sldMk cId="3689491853" sldId="267"/>
        </pc:sldMkLst>
      </pc:sldChg>
      <pc:sldChg chg="del">
        <pc:chgData name="Kuntal Bhowmick" userId="b3c48252805e78a7" providerId="LiveId" clId="{9D0B6AB0-6920-4294-B461-C692123DB699}" dt="2024-06-18T20:08:09.208" v="2261" actId="2696"/>
        <pc:sldMkLst>
          <pc:docMk/>
          <pc:sldMk cId="2336810123" sldId="268"/>
        </pc:sldMkLst>
      </pc:sldChg>
      <pc:sldChg chg="del">
        <pc:chgData name="Kuntal Bhowmick" userId="b3c48252805e78a7" providerId="LiveId" clId="{9D0B6AB0-6920-4294-B461-C692123DB699}" dt="2024-06-18T20:20:36.655" v="3050" actId="2696"/>
        <pc:sldMkLst>
          <pc:docMk/>
          <pc:sldMk cId="3332615962" sldId="269"/>
        </pc:sldMkLst>
      </pc:sldChg>
      <pc:sldChg chg="addSp delSp modSp mod">
        <pc:chgData name="Kuntal Bhowmick" userId="b3c48252805e78a7" providerId="LiveId" clId="{9D0B6AB0-6920-4294-B461-C692123DB699}" dt="2024-06-18T20:40:16.248" v="4562" actId="20577"/>
        <pc:sldMkLst>
          <pc:docMk/>
          <pc:sldMk cId="2576425642" sldId="270"/>
        </pc:sldMkLst>
      </pc:sldChg>
      <pc:sldChg chg="addSp modSp del mod">
        <pc:chgData name="Kuntal Bhowmick" userId="b3c48252805e78a7" providerId="LiveId" clId="{9D0B6AB0-6920-4294-B461-C692123DB699}" dt="2024-06-18T20:23:39.795" v="3323" actId="2696"/>
        <pc:sldMkLst>
          <pc:docMk/>
          <pc:sldMk cId="321375717" sldId="271"/>
        </pc:sldMkLst>
      </pc:sldChg>
      <pc:sldChg chg="modSp mod">
        <pc:chgData name="Kuntal Bhowmick" userId="b3c48252805e78a7" providerId="LiveId" clId="{9D0B6AB0-6920-4294-B461-C692123DB699}" dt="2024-06-18T20:33:39.734" v="4472" actId="20577"/>
        <pc:sldMkLst>
          <pc:docMk/>
          <pc:sldMk cId="681290147" sldId="272"/>
        </pc:sldMkLst>
      </pc:sldChg>
      <pc:sldChg chg="modSp mod">
        <pc:chgData name="Kuntal Bhowmick" userId="b3c48252805e78a7" providerId="LiveId" clId="{9D0B6AB0-6920-4294-B461-C692123DB699}" dt="2024-06-18T20:35:16.514" v="4517" actId="20577"/>
        <pc:sldMkLst>
          <pc:docMk/>
          <pc:sldMk cId="1823281645" sldId="273"/>
        </pc:sldMkLst>
      </pc:sldChg>
      <pc:sldChg chg="addSp delSp modSp add mod">
        <pc:chgData name="Kuntal Bhowmick" userId="b3c48252805e78a7" providerId="LiveId" clId="{9D0B6AB0-6920-4294-B461-C692123DB699}" dt="2024-06-18T20:32:27.328" v="4393" actId="20577"/>
        <pc:sldMkLst>
          <pc:docMk/>
          <pc:sldMk cId="3286567887" sldId="274"/>
        </pc:sldMkLst>
      </pc:sldChg>
      <pc:sldChg chg="modSp add mod">
        <pc:chgData name="Kuntal Bhowmick" userId="b3c48252805e78a7" providerId="LiveId" clId="{9D0B6AB0-6920-4294-B461-C692123DB699}" dt="2024-06-18T20:12:25.998" v="2714" actId="20577"/>
        <pc:sldMkLst>
          <pc:docMk/>
          <pc:sldMk cId="3712310424" sldId="275"/>
        </pc:sldMkLst>
      </pc:sldChg>
      <pc:sldChg chg="add del">
        <pc:chgData name="Kuntal Bhowmick" userId="b3c48252805e78a7" providerId="LiveId" clId="{9D0B6AB0-6920-4294-B461-C692123DB699}" dt="2024-06-18T20:06:28.733" v="2145" actId="2696"/>
        <pc:sldMkLst>
          <pc:docMk/>
          <pc:sldMk cId="3882226466" sldId="275"/>
        </pc:sldMkLst>
      </pc:sldChg>
      <pc:sldChg chg="modSp add mod">
        <pc:chgData name="Kuntal Bhowmick" userId="b3c48252805e78a7" providerId="LiveId" clId="{9D0B6AB0-6920-4294-B461-C692123DB699}" dt="2024-06-18T20:33:03.649" v="4396" actId="14100"/>
        <pc:sldMkLst>
          <pc:docMk/>
          <pc:sldMk cId="91201406" sldId="27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2B337473-AE01-E8F1-AAE4-6D28494C94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8114" y="2796691"/>
            <a:ext cx="8523110" cy="1579211"/>
          </a:xfrm>
        </p:spPr>
        <p:txBody>
          <a:bodyPr anchor="ctr"/>
          <a:lstStyle>
            <a:lvl1pPr algn="ctr">
              <a:defRPr sz="6000">
                <a:solidFill>
                  <a:srgbClr val="003F7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778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4037632C-7224-6BDD-D041-5A11D3E22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9622"/>
            <a:ext cx="10515600" cy="8191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B5DEA43-8C40-7372-C11C-BEEFA25D23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4590"/>
            <a:ext cx="10515600" cy="3742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531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BB25B6F0-D570-75C3-23ED-031A359CA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ctr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4699FCDD-E668-506A-27CD-FCEA4A8F72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anchor="ctr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8795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DEA18C6-69C7-49EC-4221-FCEC93508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9622"/>
            <a:ext cx="10515600" cy="81915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11573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194707-134A-4F04-81B7-7EDDF30BB0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47677B-2AB2-4AFC-A6D1-6E38DFC5DE79}" type="datetimeFigureOut">
              <a:rPr lang="en-US" smtClean="0"/>
              <a:t>7/15/2025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04458D-B5AE-4828-9172-65AA1B222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9352EA-6E76-4AD6-9B3E-4E07B0E50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30CFF39-0A6A-4D80-BF9C-75B668F638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550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219D26D-7908-6228-7857-70FD7CBB0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9622"/>
            <a:ext cx="10515600" cy="8191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D3456CCF-23B7-C8C1-3AA4-366AFC1DE7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438400"/>
            <a:ext cx="10515600" cy="3738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243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5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3D75"/>
          </a:solidFill>
          <a:latin typeface="GOTHAM-MEDIUM" panose="02000604040000020004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800" kern="1200">
          <a:solidFill>
            <a:srgbClr val="003D75"/>
          </a:solidFill>
          <a:latin typeface="GOTHAM-MEDIUM" panose="02000604040000020004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kern="1200">
          <a:solidFill>
            <a:srgbClr val="003D75"/>
          </a:solidFill>
          <a:latin typeface="GOTHAM-MEDIUM" panose="02000604040000020004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000" kern="1200">
          <a:solidFill>
            <a:srgbClr val="003D75"/>
          </a:solidFill>
          <a:latin typeface="GOTHAM-MEDIUM" panose="02000604040000020004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kern="1200">
          <a:solidFill>
            <a:srgbClr val="003D75"/>
          </a:solidFill>
          <a:latin typeface="GOTHAM-MEDIUM" panose="02000604040000020004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kern="1200">
          <a:solidFill>
            <a:srgbClr val="003D75"/>
          </a:solidFill>
          <a:latin typeface="GOTHAM-MEDIUM" panose="02000604040000020004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BE9C9-A200-B6F8-B11F-AF0D76EF2252}"/>
              </a:ext>
            </a:extLst>
          </p:cNvPr>
          <p:cNvSpPr txBox="1">
            <a:spLocks/>
          </p:cNvSpPr>
          <p:nvPr/>
        </p:nvSpPr>
        <p:spPr>
          <a:xfrm>
            <a:off x="329013" y="2712508"/>
            <a:ext cx="8393898" cy="15792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3D75"/>
                </a:solidFill>
                <a:latin typeface="GOTHAM-MEDIUM" panose="02000604040000020004" pitchFamily="2" charset="0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/>
              <a:t>Cell-Free DNA Blood Test for Colorectal Cancer Screening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F17BB80-425C-EC4F-F135-577DA11F835A}"/>
              </a:ext>
            </a:extLst>
          </p:cNvPr>
          <p:cNvSpPr txBox="1"/>
          <p:nvPr/>
        </p:nvSpPr>
        <p:spPr>
          <a:xfrm>
            <a:off x="8722913" y="3145099"/>
            <a:ext cx="2018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GOTHAM-MEDIUM" panose="02000604040000020004" pitchFamily="2" charset="0"/>
              </a:rPr>
              <a:t>Original Article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A7D0FD-20B4-E41E-8B97-0E903B9B42B9}"/>
              </a:ext>
            </a:extLst>
          </p:cNvPr>
          <p:cNvSpPr txBox="1"/>
          <p:nvPr/>
        </p:nvSpPr>
        <p:spPr>
          <a:xfrm>
            <a:off x="8742951" y="5272443"/>
            <a:ext cx="19784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GOTHAM-MEDIUM" panose="02000604040000020004" pitchFamily="2" charset="0"/>
              </a:rPr>
              <a:t>EBGI Summary</a:t>
            </a:r>
          </a:p>
        </p:txBody>
      </p:sp>
      <p:pic>
        <p:nvPicPr>
          <p:cNvPr id="8" name="Picture 7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7F4E66A0-0D2D-B8C9-CC04-29A473A6348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66" t="9417" r="9366" b="10086"/>
          <a:stretch/>
        </p:blipFill>
        <p:spPr>
          <a:xfrm>
            <a:off x="9005509" y="3857252"/>
            <a:ext cx="1453306" cy="1427230"/>
          </a:xfrm>
          <a:prstGeom prst="rect">
            <a:avLst/>
          </a:prstGeom>
        </p:spPr>
      </p:pic>
      <p:pic>
        <p:nvPicPr>
          <p:cNvPr id="10" name="Picture 9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A634DCA5-9084-0E5E-F10F-BAEE7FA81F7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29" t="8524" r="7987" b="9663"/>
          <a:stretch/>
        </p:blipFill>
        <p:spPr>
          <a:xfrm>
            <a:off x="9005509" y="1732703"/>
            <a:ext cx="1453306" cy="141239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408468F-CFBF-1789-B2EF-E4A938F54011}"/>
              </a:ext>
            </a:extLst>
          </p:cNvPr>
          <p:cNvSpPr txBox="1"/>
          <p:nvPr/>
        </p:nvSpPr>
        <p:spPr>
          <a:xfrm>
            <a:off x="1037325" y="4291719"/>
            <a:ext cx="721815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>
                <a:latin typeface="Gotham"/>
              </a:rPr>
              <a:t>Article covered: </a:t>
            </a:r>
            <a:r>
              <a:rPr lang="en-US" dirty="0">
                <a:latin typeface="Gotham"/>
              </a:rPr>
              <a:t>Chung DC, Gray DM 2nd, Singh H, et al. A cell-free DNA blood-based test for colorectal cancer screening. N Engl J Med. 2024 Mar 14;390(11):973-983.</a:t>
            </a:r>
          </a:p>
        </p:txBody>
      </p:sp>
    </p:spTree>
    <p:extLst>
      <p:ext uri="{BB962C8B-B14F-4D97-AF65-F5344CB8AC3E}">
        <p14:creationId xmlns:p14="http://schemas.microsoft.com/office/powerpoint/2010/main" val="33140815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961A5-AEFD-3D0A-82E6-07228F396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Study 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6F977E-844C-DA1D-0A61-30D94B57CB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latin typeface="Gotham" panose="02000504050000020004" pitchFamily="2" charset="0"/>
              </a:rPr>
              <a:t>For CRC Stage I-III, sensitivity of cfDNA blood-based test was 87.5% (95% CI 75-94%)</a:t>
            </a:r>
          </a:p>
          <a:p>
            <a:r>
              <a:rPr lang="en-US" sz="2800" dirty="0">
                <a:latin typeface="Gotham" panose="02000504050000020004" pitchFamily="2" charset="0"/>
              </a:rPr>
              <a:t>However, cfDNA test is likely to only catch CRC in advanced stages </a:t>
            </a:r>
          </a:p>
          <a:p>
            <a:pPr lvl="1"/>
            <a:r>
              <a:rPr lang="en-US" sz="2400" dirty="0">
                <a:latin typeface="Gotham" panose="02000504050000020004" pitchFamily="2" charset="0"/>
              </a:rPr>
              <a:t>Only 11 of 17 individuals with Stage I CRC had positive test</a:t>
            </a:r>
          </a:p>
          <a:p>
            <a:r>
              <a:rPr lang="en-US" sz="2800" dirty="0">
                <a:latin typeface="Gotham" panose="02000504050000020004" pitchFamily="2" charset="0"/>
              </a:rPr>
              <a:t>cfDNA blood-based test has poor APL sensitivity (13.2%; 95% CI 11-15)</a:t>
            </a:r>
          </a:p>
          <a:p>
            <a:pPr lvl="1"/>
            <a:r>
              <a:rPr lang="en-US" sz="2400" dirty="0">
                <a:latin typeface="Gotham" panose="02000504050000020004" pitchFamily="2" charset="0"/>
              </a:rPr>
              <a:t>Only 147 of 1,1116 individuals had positive test</a:t>
            </a:r>
            <a:endParaRPr lang="en-US" dirty="0">
              <a:latin typeface="Gotham" panose="02000504050000020004" pitchFamily="2" charset="0"/>
            </a:endParaRPr>
          </a:p>
          <a:p>
            <a:pPr lvl="1"/>
            <a:endParaRPr lang="en-US" dirty="0">
              <a:latin typeface="Gotham" panose="02000504050000020004" pitchFamily="2" charset="0"/>
            </a:endParaRPr>
          </a:p>
          <a:p>
            <a:endParaRPr lang="en-US" dirty="0">
              <a:latin typeface="Gotham" panose="02000504050000020004" pitchFamily="2" charset="0"/>
            </a:endParaRPr>
          </a:p>
          <a:p>
            <a:endParaRPr lang="en-US" dirty="0">
              <a:latin typeface="Gotham" panose="02000504050000020004" pitchFamily="2" charset="0"/>
            </a:endParaRPr>
          </a:p>
          <a:p>
            <a:pPr lvl="1"/>
            <a:endParaRPr lang="en-US" dirty="0">
              <a:latin typeface="Gotham" panose="02000504050000020004" pitchFamily="2" charset="0"/>
            </a:endParaRP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CBDB1F-3153-936A-D8E0-4CD003AEFF00}"/>
              </a:ext>
            </a:extLst>
          </p:cNvPr>
          <p:cNvSpPr txBox="1"/>
          <p:nvPr/>
        </p:nvSpPr>
        <p:spPr>
          <a:xfrm>
            <a:off x="3184265" y="6536031"/>
            <a:ext cx="9007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Chung et al.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NEJM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. 2024;390(11):973-983. Schoenfeld P.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Evidence-Based GI 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April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 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2024: 1-5.</a:t>
            </a:r>
          </a:p>
        </p:txBody>
      </p:sp>
    </p:spTree>
    <p:extLst>
      <p:ext uri="{BB962C8B-B14F-4D97-AF65-F5344CB8AC3E}">
        <p14:creationId xmlns:p14="http://schemas.microsoft.com/office/powerpoint/2010/main" val="3538236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AFDA1-A25F-D2B1-AF45-16D3F7618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Study Limitations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27E828-8F87-A0E1-3F34-40F9EABD6C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Unclear testing frequency</a:t>
            </a:r>
          </a:p>
          <a:p>
            <a:pPr lvl="1"/>
            <a:r>
              <a:rPr lang="en-US" dirty="0">
                <a:latin typeface="Gotham" panose="02000504050000020004" pitchFamily="2" charset="0"/>
              </a:rPr>
              <a:t>Manufacturer recommends every 3 years testing, which is more convenient than annual FIT testing</a:t>
            </a:r>
          </a:p>
          <a:p>
            <a:pPr lvl="1"/>
            <a:r>
              <a:rPr lang="en-US" dirty="0">
                <a:latin typeface="Gotham" panose="02000504050000020004" pitchFamily="2" charset="0"/>
              </a:rPr>
              <a:t>There is no available data supporting this recommendation</a:t>
            </a:r>
          </a:p>
          <a:p>
            <a:r>
              <a:rPr lang="en-US" dirty="0"/>
              <a:t>Unclear guidance on cfDNA false positives</a:t>
            </a:r>
          </a:p>
          <a:p>
            <a:pPr lvl="1"/>
            <a:r>
              <a:rPr lang="en-US" dirty="0">
                <a:latin typeface="Gotham" panose="02000504050000020004" pitchFamily="2" charset="0"/>
              </a:rPr>
              <a:t>Any solid tumor can release cfDNA into the blood</a:t>
            </a:r>
          </a:p>
          <a:p>
            <a:pPr lvl="1"/>
            <a:r>
              <a:rPr lang="en-US" dirty="0">
                <a:latin typeface="Gotham" panose="02000504050000020004" pitchFamily="2" charset="0"/>
              </a:rPr>
              <a:t>What should we do with (+) cfDNA and (-) colonoscopies? </a:t>
            </a:r>
          </a:p>
          <a:p>
            <a:pPr lvl="1"/>
            <a:r>
              <a:rPr lang="en-US" dirty="0">
                <a:latin typeface="Gotham" panose="02000504050000020004" pitchFamily="2" charset="0"/>
              </a:rPr>
              <a:t>Should these patients be worked up for other occult malignancy?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AE615B-52F8-C124-AFFC-398F10FCA585}"/>
              </a:ext>
            </a:extLst>
          </p:cNvPr>
          <p:cNvSpPr txBox="1"/>
          <p:nvPr/>
        </p:nvSpPr>
        <p:spPr>
          <a:xfrm>
            <a:off x="3184265" y="6536031"/>
            <a:ext cx="9007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Schoenfeld P.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Evidence-Based GI 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April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 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2024: 1-5.</a:t>
            </a:r>
          </a:p>
        </p:txBody>
      </p:sp>
    </p:spTree>
    <p:extLst>
      <p:ext uri="{BB962C8B-B14F-4D97-AF65-F5344CB8AC3E}">
        <p14:creationId xmlns:p14="http://schemas.microsoft.com/office/powerpoint/2010/main" val="6812901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A7FC7-4099-EFA5-FC93-423E71C75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/>
              <a:t>How Should We Apply This to Our Practice?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E1CDB1-498E-F08D-128F-7D36861ECB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do you explain the limitations of blood-based CRC screening tests to interested patients?</a:t>
            </a:r>
          </a:p>
          <a:p>
            <a:r>
              <a:rPr lang="en-US" dirty="0"/>
              <a:t>Is there a niche for blood-based CRC in our clinical setting – especially without Medicare coverage?</a:t>
            </a:r>
          </a:p>
          <a:p>
            <a:r>
              <a:rPr lang="en-US" dirty="0"/>
              <a:t>How would you counsel patients regarding the risks and benefits between multi-target stool DNA tests and blood-based tests?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D86DEB-39B7-BCBB-3E11-1BEB883624EA}"/>
              </a:ext>
            </a:extLst>
          </p:cNvPr>
          <p:cNvSpPr txBox="1"/>
          <p:nvPr/>
        </p:nvSpPr>
        <p:spPr>
          <a:xfrm>
            <a:off x="3184265" y="6536031"/>
            <a:ext cx="9007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Schoenfeld P.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Evidence-Based GI 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April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 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2024: 1-5.</a:t>
            </a:r>
          </a:p>
        </p:txBody>
      </p:sp>
    </p:spTree>
    <p:extLst>
      <p:ext uri="{BB962C8B-B14F-4D97-AF65-F5344CB8AC3E}">
        <p14:creationId xmlns:p14="http://schemas.microsoft.com/office/powerpoint/2010/main" val="2521369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3DC3D-A9A9-7A33-91DC-537E0130E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Study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BA0ED9-707F-F4D9-2A72-A9A2DDE8B3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05525"/>
            <a:ext cx="10515600" cy="37423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What is the sensitivity &amp; specificity of a cell-free DNA (cfDNA) blood test for colorectal cancer (CRC) screening for detection of Stage I, II, and III CRC and advanced precancerous lesions in average-risk individuals aged 45-84 years old?</a:t>
            </a:r>
          </a:p>
        </p:txBody>
      </p:sp>
    </p:spTree>
    <p:extLst>
      <p:ext uri="{BB962C8B-B14F-4D97-AF65-F5344CB8AC3E}">
        <p14:creationId xmlns:p14="http://schemas.microsoft.com/office/powerpoint/2010/main" val="370462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47602-7B80-BAAC-740D-BA43EB6D1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This Important?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4A1437-13AB-A790-0142-7DBCAABE4E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Only 59% of the eligible United States population is up-to-date on colorectal cancer (CRC) screening</a:t>
            </a:r>
          </a:p>
          <a:p>
            <a:pPr lvl="1"/>
            <a:r>
              <a:rPr lang="en-US" dirty="0">
                <a:latin typeface="Gotham" panose="02000504050000020004" pitchFamily="2" charset="0"/>
              </a:rPr>
              <a:t>Roughly 40 million CRC screening-eligible Americans are unscreened</a:t>
            </a:r>
          </a:p>
          <a:p>
            <a:r>
              <a:rPr lang="en-US" dirty="0"/>
              <a:t>A blood test may offer a simple intervention to those who decline colonoscopy and annual stool testing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4F6F1C-49ED-24A8-EED2-5915C5A2C794}"/>
              </a:ext>
            </a:extLst>
          </p:cNvPr>
          <p:cNvSpPr txBox="1"/>
          <p:nvPr/>
        </p:nvSpPr>
        <p:spPr>
          <a:xfrm>
            <a:off x="3184265" y="6536031"/>
            <a:ext cx="9007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Chung et al.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NEJM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. 2024;390(11):973-983. Schoenfeld P.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Evidence-Based GI 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April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 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2024: 1-5.</a:t>
            </a:r>
          </a:p>
        </p:txBody>
      </p:sp>
    </p:spTree>
    <p:extLst>
      <p:ext uri="{BB962C8B-B14F-4D97-AF65-F5344CB8AC3E}">
        <p14:creationId xmlns:p14="http://schemas.microsoft.com/office/powerpoint/2010/main" val="1983704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A384E-EF92-CD61-9E8D-07BD89082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282" y="1459520"/>
            <a:ext cx="10515600" cy="819151"/>
          </a:xfrm>
        </p:spPr>
        <p:txBody>
          <a:bodyPr/>
          <a:lstStyle/>
          <a:p>
            <a:r>
              <a:rPr lang="en-US" dirty="0"/>
              <a:t>Study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C8A65C-307C-489B-9EB9-59513F2936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282" y="2338773"/>
            <a:ext cx="5949874" cy="4048760"/>
          </a:xfrm>
        </p:spPr>
        <p:txBody>
          <a:bodyPr>
            <a:normAutofit fontScale="92500"/>
          </a:bodyPr>
          <a:lstStyle/>
          <a:p>
            <a:r>
              <a:rPr lang="en-US" u="sng" dirty="0"/>
              <a:t>Design</a:t>
            </a:r>
            <a:r>
              <a:rPr lang="en-US" dirty="0"/>
              <a:t>: Prospective observational diagnostic test study using colonoscopy as the gold standard for detection of CRC &amp; precancerous lesions</a:t>
            </a:r>
          </a:p>
          <a:p>
            <a:r>
              <a:rPr lang="en-US" u="sng" dirty="0"/>
              <a:t>Setting</a:t>
            </a:r>
            <a:r>
              <a:rPr lang="en-US" dirty="0"/>
              <a:t>: 265 primary care &amp; endoscopy centers in the United States</a:t>
            </a:r>
          </a:p>
          <a:p>
            <a:r>
              <a:rPr lang="en-US" u="sng" dirty="0"/>
              <a:t>Patients</a:t>
            </a:r>
            <a:r>
              <a:rPr lang="en-US" dirty="0"/>
              <a:t>: Average-risk individuals aged 45-84 years old scheduled for CRC screening colonoscopy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EF2DEB-D184-7831-91E9-39E2CBF09A8B}"/>
              </a:ext>
            </a:extLst>
          </p:cNvPr>
          <p:cNvSpPr txBox="1"/>
          <p:nvPr/>
        </p:nvSpPr>
        <p:spPr>
          <a:xfrm>
            <a:off x="3184265" y="6536031"/>
            <a:ext cx="9007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Chung et al.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NEJM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. 2024;390(11):973-983. Schoenfeld P.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Evidence-Based GI 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April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 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2024: 1-5.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B55E8E-BC90-9916-72FC-9B53CBA21719}"/>
              </a:ext>
            </a:extLst>
          </p:cNvPr>
          <p:cNvSpPr txBox="1"/>
          <p:nvPr/>
        </p:nvSpPr>
        <p:spPr>
          <a:xfrm>
            <a:off x="7608870" y="1861360"/>
            <a:ext cx="3441700" cy="307777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7030A0"/>
                </a:solidFill>
                <a:latin typeface="GOTHAM-MEDIUM" panose="02000604040000020004" pitchFamily="2" charset="0"/>
              </a:rPr>
              <a:t>Americans at average risk for CRC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BC27BC5-32A9-85F4-DF58-71F379C2A022}"/>
              </a:ext>
            </a:extLst>
          </p:cNvPr>
          <p:cNvSpPr txBox="1"/>
          <p:nvPr/>
        </p:nvSpPr>
        <p:spPr>
          <a:xfrm>
            <a:off x="7971641" y="2713167"/>
            <a:ext cx="2716157" cy="307777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7030A0"/>
                </a:solidFill>
                <a:latin typeface="GOTHAM-MEDIUM" panose="02000604040000020004" pitchFamily="2" charset="0"/>
              </a:rPr>
              <a:t>cfDNA Assay Screen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9A91D51-2039-85BD-4200-83D3E2940CFC}"/>
              </a:ext>
            </a:extLst>
          </p:cNvPr>
          <p:cNvSpPr txBox="1"/>
          <p:nvPr/>
        </p:nvSpPr>
        <p:spPr>
          <a:xfrm>
            <a:off x="7651910" y="5161413"/>
            <a:ext cx="3441700" cy="523220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7030A0"/>
                </a:solidFill>
                <a:latin typeface="GOTHAM-MEDIUM" panose="02000604040000020004" pitchFamily="2" charset="0"/>
              </a:rPr>
              <a:t>Sensitivity &amp; Specificity of CRC and APL detection</a:t>
            </a:r>
          </a:p>
        </p:txBody>
      </p:sp>
      <p:cxnSp>
        <p:nvCxnSpPr>
          <p:cNvPr id="9" name="Connector: Elbow 19">
            <a:extLst>
              <a:ext uri="{FF2B5EF4-FFF2-40B4-BE49-F238E27FC236}">
                <a16:creationId xmlns:a16="http://schemas.microsoft.com/office/drawing/2014/main" id="{50DF8C14-428B-90C2-51C3-2FED6974ABD8}"/>
              </a:ext>
            </a:extLst>
          </p:cNvPr>
          <p:cNvCxnSpPr>
            <a:cxnSpLocks/>
            <a:stCxn id="6" idx="3"/>
            <a:endCxn id="18" idx="0"/>
          </p:cNvCxnSpPr>
          <p:nvPr/>
        </p:nvCxnSpPr>
        <p:spPr>
          <a:xfrm>
            <a:off x="10687798" y="2867056"/>
            <a:ext cx="342311" cy="546642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or: Elbow 25">
            <a:extLst>
              <a:ext uri="{FF2B5EF4-FFF2-40B4-BE49-F238E27FC236}">
                <a16:creationId xmlns:a16="http://schemas.microsoft.com/office/drawing/2014/main" id="{0557A3EE-7A62-E393-2479-D153C136E719}"/>
              </a:ext>
            </a:extLst>
          </p:cNvPr>
          <p:cNvCxnSpPr>
            <a:cxnSpLocks/>
            <a:stCxn id="18" idx="2"/>
            <a:endCxn id="7" idx="0"/>
          </p:cNvCxnSpPr>
          <p:nvPr/>
        </p:nvCxnSpPr>
        <p:spPr>
          <a:xfrm rot="5400000">
            <a:off x="9696910" y="3828213"/>
            <a:ext cx="1009051" cy="1657349"/>
          </a:xfrm>
          <a:prstGeom prst="bentConnector3">
            <a:avLst>
              <a:gd name="adj1" fmla="val 37207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FEE87FCF-4217-A61A-92B3-9CF566284C52}"/>
              </a:ext>
            </a:extLst>
          </p:cNvPr>
          <p:cNvSpPr txBox="1"/>
          <p:nvPr/>
        </p:nvSpPr>
        <p:spPr>
          <a:xfrm>
            <a:off x="9931278" y="3413698"/>
            <a:ext cx="2197662" cy="738664"/>
          </a:xfrm>
          <a:prstGeom prst="rect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7030A0"/>
                </a:solidFill>
                <a:latin typeface="GOTHAM-MEDIUM" panose="02000604040000020004" pitchFamily="2" charset="0"/>
              </a:rPr>
              <a:t>Colonoscopy performed within 60 days of blood draw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DAFD235-0210-C140-CA0C-872E8F8C191D}"/>
              </a:ext>
            </a:extLst>
          </p:cNvPr>
          <p:cNvSpPr txBox="1"/>
          <p:nvPr/>
        </p:nvSpPr>
        <p:spPr>
          <a:xfrm>
            <a:off x="6553079" y="3586653"/>
            <a:ext cx="2197662" cy="307777"/>
          </a:xfrm>
          <a:prstGeom prst="rect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7030A0"/>
                </a:solidFill>
                <a:latin typeface="GOTHAM-MEDIUM" panose="02000604040000020004" pitchFamily="2" charset="0"/>
              </a:rPr>
              <a:t>Positive or Negative?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D95A9C1E-5668-126A-80F4-FA0BC483D520}"/>
              </a:ext>
            </a:extLst>
          </p:cNvPr>
          <p:cNvCxnSpPr>
            <a:cxnSpLocks/>
            <a:stCxn id="5" idx="2"/>
            <a:endCxn id="6" idx="0"/>
          </p:cNvCxnSpPr>
          <p:nvPr/>
        </p:nvCxnSpPr>
        <p:spPr>
          <a:xfrm>
            <a:off x="9329720" y="2169137"/>
            <a:ext cx="0" cy="54403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or: Elbow 19">
            <a:extLst>
              <a:ext uri="{FF2B5EF4-FFF2-40B4-BE49-F238E27FC236}">
                <a16:creationId xmlns:a16="http://schemas.microsoft.com/office/drawing/2014/main" id="{47373A9A-34A4-3068-4F4E-F7D77851C46A}"/>
              </a:ext>
            </a:extLst>
          </p:cNvPr>
          <p:cNvCxnSpPr>
            <a:cxnSpLocks/>
            <a:stCxn id="6" idx="1"/>
            <a:endCxn id="29" idx="0"/>
          </p:cNvCxnSpPr>
          <p:nvPr/>
        </p:nvCxnSpPr>
        <p:spPr>
          <a:xfrm rot="10800000" flipV="1">
            <a:off x="7651911" y="2867055"/>
            <a:ext cx="319731" cy="719597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or: Elbow 25">
            <a:extLst>
              <a:ext uri="{FF2B5EF4-FFF2-40B4-BE49-F238E27FC236}">
                <a16:creationId xmlns:a16="http://schemas.microsoft.com/office/drawing/2014/main" id="{E4431417-2080-D4EE-0439-B1CFE7C3FA33}"/>
              </a:ext>
            </a:extLst>
          </p:cNvPr>
          <p:cNvCxnSpPr>
            <a:cxnSpLocks/>
            <a:stCxn id="29" idx="2"/>
            <a:endCxn id="7" idx="0"/>
          </p:cNvCxnSpPr>
          <p:nvPr/>
        </p:nvCxnSpPr>
        <p:spPr>
          <a:xfrm rot="16200000" flipH="1">
            <a:off x="7878844" y="3667496"/>
            <a:ext cx="1266983" cy="1720850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>
            <a:extLst>
              <a:ext uri="{FF2B5EF4-FFF2-40B4-BE49-F238E27FC236}">
                <a16:creationId xmlns:a16="http://schemas.microsoft.com/office/drawing/2014/main" id="{F4C49EFB-8152-66D3-A823-4ABB1F459EBD}"/>
              </a:ext>
            </a:extLst>
          </p:cNvPr>
          <p:cNvSpPr/>
          <p:nvPr/>
        </p:nvSpPr>
        <p:spPr>
          <a:xfrm>
            <a:off x="7322373" y="1830397"/>
            <a:ext cx="365760" cy="365760"/>
          </a:xfrm>
          <a:prstGeom prst="ellipse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2FFDED9A-5A83-4CB9-005B-46BBD86E7E48}"/>
              </a:ext>
            </a:extLst>
          </p:cNvPr>
          <p:cNvSpPr/>
          <p:nvPr/>
        </p:nvSpPr>
        <p:spPr>
          <a:xfrm>
            <a:off x="6288493" y="3557661"/>
            <a:ext cx="365760" cy="365760"/>
          </a:xfrm>
          <a:prstGeom prst="ellipse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7C63DD31-DE9B-16FA-85D4-3D2F9A690175}"/>
              </a:ext>
            </a:extLst>
          </p:cNvPr>
          <p:cNvSpPr/>
          <p:nvPr/>
        </p:nvSpPr>
        <p:spPr>
          <a:xfrm>
            <a:off x="7729555" y="2676862"/>
            <a:ext cx="365760" cy="365760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6A63CFA3-E0E2-888C-70D6-2E60EF1EDD9E}"/>
              </a:ext>
            </a:extLst>
          </p:cNvPr>
          <p:cNvSpPr/>
          <p:nvPr/>
        </p:nvSpPr>
        <p:spPr>
          <a:xfrm>
            <a:off x="7403648" y="5263392"/>
            <a:ext cx="365760" cy="365760"/>
          </a:xfrm>
          <a:prstGeom prst="ellipse">
            <a:avLst/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1C899CB0-CEC8-63FD-7DAA-C98235256564}"/>
              </a:ext>
            </a:extLst>
          </p:cNvPr>
          <p:cNvSpPr/>
          <p:nvPr/>
        </p:nvSpPr>
        <p:spPr>
          <a:xfrm>
            <a:off x="9663684" y="3576728"/>
            <a:ext cx="365760" cy="365760"/>
          </a:xfrm>
          <a:prstGeom prst="ellipse">
            <a:avLst/>
          </a:prstGeom>
          <a:blipFill dpi="0"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454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0C0D3-3390-B8A8-2A3E-54DC84DBA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Study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E079B1-4FD5-CCC5-36C8-D8D36ECD7C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Inclusion criteria</a:t>
            </a:r>
          </a:p>
          <a:p>
            <a:pPr lvl="1"/>
            <a:r>
              <a:rPr lang="en-US" dirty="0"/>
              <a:t>Average risk for CRC</a:t>
            </a:r>
          </a:p>
          <a:p>
            <a:pPr lvl="1"/>
            <a:r>
              <a:rPr lang="en-US" dirty="0"/>
              <a:t>45-84 years old </a:t>
            </a:r>
          </a:p>
          <a:p>
            <a:pPr lvl="1"/>
            <a:r>
              <a:rPr lang="en-US" dirty="0"/>
              <a:t>Already scheduled for colonoscopy</a:t>
            </a:r>
          </a:p>
          <a:p>
            <a:r>
              <a:rPr lang="en-US" dirty="0"/>
              <a:t>Exclusion criteria</a:t>
            </a:r>
          </a:p>
          <a:p>
            <a:pPr lvl="1"/>
            <a:r>
              <a:rPr lang="en-US" dirty="0"/>
              <a:t>History of inflammatory bowel disease</a:t>
            </a:r>
          </a:p>
          <a:p>
            <a:pPr lvl="1"/>
            <a:r>
              <a:rPr lang="en-US" dirty="0"/>
              <a:t>Family history of CRC in first-degree relative</a:t>
            </a:r>
          </a:p>
          <a:p>
            <a:pPr lvl="1"/>
            <a:r>
              <a:rPr lang="en-US" dirty="0"/>
              <a:t>Prior history of adenomatous polyps</a:t>
            </a:r>
          </a:p>
          <a:p>
            <a:pPr lvl="1"/>
            <a:r>
              <a:rPr lang="en-US" dirty="0"/>
              <a:t>Up-to-date with CRC screening</a:t>
            </a:r>
          </a:p>
          <a:p>
            <a:pPr lvl="2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1690D5-F98F-AEF5-28B1-C4DD48BE4369}"/>
              </a:ext>
            </a:extLst>
          </p:cNvPr>
          <p:cNvSpPr txBox="1"/>
          <p:nvPr/>
        </p:nvSpPr>
        <p:spPr>
          <a:xfrm>
            <a:off x="3184265" y="6536031"/>
            <a:ext cx="9007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Chung et al.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NEJM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. 2024;390(11):973-983. Schoenfeld P.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Evidence-Based GI 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April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 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2024: 1-5.</a:t>
            </a:r>
          </a:p>
        </p:txBody>
      </p:sp>
    </p:spTree>
    <p:extLst>
      <p:ext uri="{BB962C8B-B14F-4D97-AF65-F5344CB8AC3E}">
        <p14:creationId xmlns:p14="http://schemas.microsoft.com/office/powerpoint/2010/main" val="1357165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C0D67-A4D4-F279-71B0-734F320C7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Interventions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385137-63AD-1E87-F4C8-4E5144341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330" y="2329490"/>
            <a:ext cx="5654040" cy="374237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Whole blood samples (30-80 mL) were collected </a:t>
            </a:r>
          </a:p>
          <a:p>
            <a:r>
              <a:rPr lang="en-US" dirty="0"/>
              <a:t>Shipped at ambient temperatures to central biorepository, then processed to plasma</a:t>
            </a:r>
          </a:p>
          <a:p>
            <a:r>
              <a:rPr lang="en-US" dirty="0"/>
              <a:t>Stored at -80°C until the assay was performed</a:t>
            </a:r>
          </a:p>
          <a:p>
            <a:r>
              <a:rPr lang="en-US" dirty="0"/>
              <a:t>Assay evaluated for extracellular DNA molecules in plasma that were released from tissue into bloodstream</a:t>
            </a:r>
          </a:p>
          <a:p>
            <a:pPr lvl="1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73FE29-64FC-67F3-D2E1-3364D5C62904}"/>
              </a:ext>
            </a:extLst>
          </p:cNvPr>
          <p:cNvSpPr txBox="1"/>
          <p:nvPr/>
        </p:nvSpPr>
        <p:spPr>
          <a:xfrm>
            <a:off x="3184265" y="6536031"/>
            <a:ext cx="9007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Chung et al.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NEJM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. 2024;390(11):973-983. Schoenfeld P.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Evidence-Based GI 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April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 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2024: 1-5.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4A710CB-8184-C99E-1905-87FB93916D87}"/>
              </a:ext>
            </a:extLst>
          </p:cNvPr>
          <p:cNvSpPr txBox="1">
            <a:spLocks/>
          </p:cNvSpPr>
          <p:nvPr/>
        </p:nvSpPr>
        <p:spPr>
          <a:xfrm>
            <a:off x="6398436" y="2329490"/>
            <a:ext cx="5654040" cy="374237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§"/>
              <a:defRPr sz="2800" kern="1200">
                <a:solidFill>
                  <a:srgbClr val="003D75"/>
                </a:solidFill>
                <a:latin typeface="GOTHAM-MEDIUM" panose="02000604040000020004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2400" kern="1200">
                <a:solidFill>
                  <a:srgbClr val="003D75"/>
                </a:solidFill>
                <a:latin typeface="GOTHAM-MEDIUM" panose="02000604040000020004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2000" kern="1200">
                <a:solidFill>
                  <a:srgbClr val="003D75"/>
                </a:solidFill>
                <a:latin typeface="GOTHAM-MEDIUM" panose="02000604040000020004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800" kern="1200">
                <a:solidFill>
                  <a:srgbClr val="003D75"/>
                </a:solidFill>
                <a:latin typeface="GOTHAM-MEDIUM" panose="02000604040000020004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§"/>
              <a:defRPr sz="1800" kern="1200">
                <a:solidFill>
                  <a:srgbClr val="003D75"/>
                </a:solidFill>
                <a:latin typeface="GOTHAM-MEDIUM" panose="0200060404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Cell-free DNA Assay looks for: </a:t>
            </a:r>
          </a:p>
          <a:p>
            <a:pPr lvl="1"/>
            <a:r>
              <a:rPr lang="en-US" dirty="0"/>
              <a:t>Aberrant DNA methylation status</a:t>
            </a:r>
          </a:p>
          <a:p>
            <a:pPr lvl="1"/>
            <a:r>
              <a:rPr lang="en-US" dirty="0"/>
              <a:t>Aberrant DNA fragmentation pattern</a:t>
            </a:r>
          </a:p>
          <a:p>
            <a:pPr lvl="1"/>
            <a:r>
              <a:rPr lang="en-US" dirty="0"/>
              <a:t>Pathogenic variant of KRAS and/or APC gene</a:t>
            </a:r>
          </a:p>
          <a:p>
            <a:r>
              <a:rPr lang="en-US" dirty="0"/>
              <a:t>Used these data &amp; a logistic regression model</a:t>
            </a:r>
          </a:p>
          <a:p>
            <a:r>
              <a:rPr lang="en-US" dirty="0"/>
              <a:t>Binary outcome (</a:t>
            </a:r>
            <a:r>
              <a:rPr lang="en-US" b="1" dirty="0"/>
              <a:t>abnormal</a:t>
            </a:r>
            <a:r>
              <a:rPr lang="en-US" dirty="0"/>
              <a:t> or </a:t>
            </a:r>
            <a:r>
              <a:rPr lang="en-US" b="1" dirty="0"/>
              <a:t>normal</a:t>
            </a:r>
            <a:r>
              <a:rPr lang="en-US" dirty="0"/>
              <a:t> signal detected) reported</a:t>
            </a:r>
          </a:p>
        </p:txBody>
      </p:sp>
    </p:spTree>
    <p:extLst>
      <p:ext uri="{BB962C8B-B14F-4D97-AF65-F5344CB8AC3E}">
        <p14:creationId xmlns:p14="http://schemas.microsoft.com/office/powerpoint/2010/main" val="18004762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D1664-AAE2-0478-5365-48DC75BBD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Outcomes &amp; Definitions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97B6F-09B1-2AB5-33F3-DA32D5902C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500" b="1" dirty="0"/>
              <a:t>Coprimary outcomes</a:t>
            </a:r>
            <a:endParaRPr lang="en-US" sz="2500" dirty="0"/>
          </a:p>
          <a:p>
            <a:pPr lvl="1"/>
            <a:r>
              <a:rPr lang="en-US" sz="2300" b="1" dirty="0"/>
              <a:t>Sensitivity</a:t>
            </a:r>
            <a:r>
              <a:rPr lang="en-US" sz="2300" dirty="0"/>
              <a:t> (percentage of individuals with the disease who have a positive test) for CRC – including Stage I, II, and III</a:t>
            </a:r>
          </a:p>
          <a:p>
            <a:pPr lvl="1"/>
            <a:r>
              <a:rPr lang="en-US" sz="2300" b="1" dirty="0"/>
              <a:t>Specificity</a:t>
            </a:r>
            <a:r>
              <a:rPr lang="en-US" sz="2300" dirty="0"/>
              <a:t> (percentage of individuals without the disease who have a negative test) for CRC &amp; </a:t>
            </a:r>
            <a:r>
              <a:rPr lang="en-US" sz="2300" b="1" dirty="0"/>
              <a:t>advanced precancerous lesions </a:t>
            </a:r>
            <a:r>
              <a:rPr lang="en-US" sz="2300" dirty="0"/>
              <a:t>(APL) </a:t>
            </a:r>
          </a:p>
          <a:p>
            <a:pPr lvl="2"/>
            <a:r>
              <a:rPr lang="en-US" sz="2300" dirty="0"/>
              <a:t>APL defined as adenomas &gt;10 mm, adenoma with villous histology or high-grade dysplasia, carcinoma in situ, or serrated lesion &gt;10 mm</a:t>
            </a:r>
          </a:p>
          <a:p>
            <a:r>
              <a:rPr lang="en-US" sz="2500" b="1" dirty="0"/>
              <a:t>Secondary outcome </a:t>
            </a:r>
            <a:r>
              <a:rPr lang="en-US" sz="2500" dirty="0"/>
              <a:t>was </a:t>
            </a:r>
            <a:r>
              <a:rPr lang="en-US" sz="2500" b="1" dirty="0"/>
              <a:t>sensitivity</a:t>
            </a:r>
            <a:r>
              <a:rPr lang="en-US" sz="2500" dirty="0"/>
              <a:t> for </a:t>
            </a:r>
            <a:r>
              <a:rPr lang="en-US" sz="2500" b="1" dirty="0"/>
              <a:t>APL</a:t>
            </a:r>
          </a:p>
          <a:p>
            <a:pPr lvl="1"/>
            <a:endParaRPr lang="en-US" sz="2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E9E8CB-B115-F646-B6C5-CB273B4C8C57}"/>
              </a:ext>
            </a:extLst>
          </p:cNvPr>
          <p:cNvSpPr txBox="1"/>
          <p:nvPr/>
        </p:nvSpPr>
        <p:spPr>
          <a:xfrm>
            <a:off x="3184265" y="6536031"/>
            <a:ext cx="9007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Chung et al.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NEJM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. 2024;390(11):973-983. Schoenfeld P.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Evidence-Based GI 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April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 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2024: 1-5.</a:t>
            </a:r>
          </a:p>
        </p:txBody>
      </p:sp>
    </p:spTree>
    <p:extLst>
      <p:ext uri="{BB962C8B-B14F-4D97-AF65-F5344CB8AC3E}">
        <p14:creationId xmlns:p14="http://schemas.microsoft.com/office/powerpoint/2010/main" val="709690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6CA47-DD1F-AD66-59B3-C033BAF51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17C9C98-013B-D3EE-4D52-8B5B8E9A380F}"/>
              </a:ext>
            </a:extLst>
          </p:cNvPr>
          <p:cNvSpPr txBox="1"/>
          <p:nvPr/>
        </p:nvSpPr>
        <p:spPr>
          <a:xfrm>
            <a:off x="3184265" y="6536031"/>
            <a:ext cx="9007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Chung et al.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NEJM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. 2024;390(11):973-983. Schoenfeld P.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Evidence-Based GI 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April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 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2024: 1-5.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C9E275F-9DCD-0FBD-3B3E-9C4D78DC9C22}"/>
              </a:ext>
            </a:extLst>
          </p:cNvPr>
          <p:cNvSpPr/>
          <p:nvPr/>
        </p:nvSpPr>
        <p:spPr>
          <a:xfrm>
            <a:off x="5245360" y="1618952"/>
            <a:ext cx="2157984" cy="457200"/>
          </a:xfrm>
          <a:prstGeom prst="rect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003D75"/>
                </a:solidFill>
                <a:latin typeface="GOTHAM-MEDIUM" panose="02000604040000020004" pitchFamily="2" charset="0"/>
              </a:rPr>
              <a:t>22,877 Participants enrolled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2F196B1-74B4-1F8D-DBB5-BC812797BAD7}"/>
              </a:ext>
            </a:extLst>
          </p:cNvPr>
          <p:cNvSpPr/>
          <p:nvPr/>
        </p:nvSpPr>
        <p:spPr>
          <a:xfrm>
            <a:off x="5245360" y="2452548"/>
            <a:ext cx="2157984" cy="457200"/>
          </a:xfrm>
          <a:prstGeom prst="rect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003D75"/>
                </a:solidFill>
                <a:latin typeface="GOTHAM-MEDIUM" panose="02000604040000020004" pitchFamily="2" charset="0"/>
              </a:rPr>
              <a:t>10,258 Were including in clinical validation cohort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9963804-81E3-6452-036F-CF12839914ED}"/>
              </a:ext>
            </a:extLst>
          </p:cNvPr>
          <p:cNvSpPr/>
          <p:nvPr/>
        </p:nvSpPr>
        <p:spPr>
          <a:xfrm>
            <a:off x="8124351" y="2061099"/>
            <a:ext cx="3353560" cy="457200"/>
          </a:xfrm>
          <a:prstGeom prst="rect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003D75"/>
                </a:solidFill>
                <a:latin typeface="GOTHAM-MEDIUM" panose="02000604040000020004" pitchFamily="2" charset="0"/>
              </a:rPr>
              <a:t>12,619 Were not included in clinical validation cohort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00C0C7-48C2-146E-4584-4E9E9135441E}"/>
              </a:ext>
            </a:extLst>
          </p:cNvPr>
          <p:cNvSpPr/>
          <p:nvPr/>
        </p:nvSpPr>
        <p:spPr>
          <a:xfrm>
            <a:off x="8133198" y="2696278"/>
            <a:ext cx="3344715" cy="2183902"/>
          </a:xfrm>
          <a:prstGeom prst="rect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rgbClr val="003D75"/>
                </a:solidFill>
                <a:latin typeface="GOTHAM-MEDIUM" panose="02000604040000020004" pitchFamily="2" charset="0"/>
              </a:rPr>
              <a:t>2397 Were excluded</a:t>
            </a:r>
          </a:p>
          <a:p>
            <a:pPr marL="115888" indent="-115888"/>
            <a:r>
              <a:rPr lang="en-US" sz="1200" dirty="0">
                <a:solidFill>
                  <a:srgbClr val="003D75"/>
                </a:solidFill>
                <a:latin typeface="GOTHAM-MEDIUM" panose="02000604040000020004" pitchFamily="2" charset="0"/>
              </a:rPr>
              <a:t>	157 Were ineligible</a:t>
            </a:r>
          </a:p>
          <a:p>
            <a:pPr marL="115888" indent="-115888"/>
            <a:r>
              <a:rPr lang="en-US" sz="1200" dirty="0">
                <a:solidFill>
                  <a:srgbClr val="003D75"/>
                </a:solidFill>
                <a:latin typeface="GOTHAM-MEDIUM" panose="02000604040000020004" pitchFamily="2" charset="0"/>
              </a:rPr>
              <a:t>	1151 Did not complete colonoscopy</a:t>
            </a:r>
          </a:p>
          <a:p>
            <a:pPr marL="115888" indent="-115888"/>
            <a:r>
              <a:rPr lang="en-US" sz="1200" dirty="0">
                <a:solidFill>
                  <a:srgbClr val="003D75"/>
                </a:solidFill>
                <a:latin typeface="GOTHAM-MEDIUM" panose="02000604040000020004" pitchFamily="2" charset="0"/>
              </a:rPr>
              <a:t>	578 Had invalid, incomplete, or poor colonoscopy</a:t>
            </a:r>
          </a:p>
          <a:p>
            <a:pPr marL="231775" indent="-115888"/>
            <a:r>
              <a:rPr lang="en-US" sz="1200" dirty="0">
                <a:solidFill>
                  <a:srgbClr val="003D75"/>
                </a:solidFill>
                <a:latin typeface="GOTHAM-MEDIUM" panose="02000604040000020004" pitchFamily="2" charset="0"/>
              </a:rPr>
              <a:t>213 Were not tested (blood sample was not obtained or was inadequate, consent was withdrawn, or sample data was not available at time of testing)</a:t>
            </a:r>
          </a:p>
          <a:p>
            <a:pPr marL="115888" indent="-115888"/>
            <a:r>
              <a:rPr lang="en-US" sz="1200" dirty="0">
                <a:solidFill>
                  <a:srgbClr val="003D75"/>
                </a:solidFill>
                <a:latin typeface="GOTHAM-MEDIUM" panose="02000604040000020004" pitchFamily="2" charset="0"/>
              </a:rPr>
              <a:t>	298 Had invalid blood test result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F38CE20-A89D-7B0A-7259-D1B1EF869CEA}"/>
              </a:ext>
            </a:extLst>
          </p:cNvPr>
          <p:cNvSpPr/>
          <p:nvPr/>
        </p:nvSpPr>
        <p:spPr>
          <a:xfrm>
            <a:off x="5245360" y="4432348"/>
            <a:ext cx="2157984" cy="457200"/>
          </a:xfrm>
          <a:prstGeom prst="rect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003D75"/>
                </a:solidFill>
                <a:latin typeface="GOTHAM-MEDIUM" panose="02000604040000020004" pitchFamily="2" charset="0"/>
              </a:rPr>
              <a:t>7861 Were able to be evaluated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6F9358F-69EA-B478-8B3F-76EF1029C0E4}"/>
              </a:ext>
            </a:extLst>
          </p:cNvPr>
          <p:cNvSpPr/>
          <p:nvPr/>
        </p:nvSpPr>
        <p:spPr>
          <a:xfrm>
            <a:off x="1942157" y="5302974"/>
            <a:ext cx="2093976" cy="457200"/>
          </a:xfrm>
          <a:prstGeom prst="rect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003D75"/>
                </a:solidFill>
                <a:latin typeface="GOTHAM-MEDIUM" panose="02000604040000020004" pitchFamily="2" charset="0"/>
              </a:rPr>
              <a:t>65 Had colorectal cancer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11E7037-5EFC-AEC3-4887-B17741301D5A}"/>
              </a:ext>
            </a:extLst>
          </p:cNvPr>
          <p:cNvSpPr/>
          <p:nvPr/>
        </p:nvSpPr>
        <p:spPr>
          <a:xfrm>
            <a:off x="4199309" y="5302633"/>
            <a:ext cx="2093976" cy="457200"/>
          </a:xfrm>
          <a:prstGeom prst="rect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003D75"/>
                </a:solidFill>
                <a:latin typeface="GOTHAM-MEDIUM" panose="02000604040000020004" pitchFamily="2" charset="0"/>
              </a:rPr>
              <a:t>1116 Had advanced precancerous lesions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1E76188-B291-1F68-F722-A796F10788BA}"/>
              </a:ext>
            </a:extLst>
          </p:cNvPr>
          <p:cNvSpPr/>
          <p:nvPr/>
        </p:nvSpPr>
        <p:spPr>
          <a:xfrm>
            <a:off x="6454367" y="5291250"/>
            <a:ext cx="2093976" cy="457200"/>
          </a:xfrm>
          <a:prstGeom prst="rect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003D75"/>
                </a:solidFill>
                <a:latin typeface="GOTHAM-MEDIUM" panose="02000604040000020004" pitchFamily="2" charset="0"/>
              </a:rPr>
              <a:t>2166 Had nonadvanced adenoma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C64EF37-DA35-ED9B-06C3-57CABB8F97CC}"/>
              </a:ext>
            </a:extLst>
          </p:cNvPr>
          <p:cNvSpPr/>
          <p:nvPr/>
        </p:nvSpPr>
        <p:spPr>
          <a:xfrm>
            <a:off x="8714780" y="5291250"/>
            <a:ext cx="2090715" cy="457200"/>
          </a:xfrm>
          <a:prstGeom prst="rect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rgbClr val="003D75"/>
                </a:solidFill>
                <a:latin typeface="GOTHAM-MEDIUM" panose="02000604040000020004" pitchFamily="2" charset="0"/>
              </a:rPr>
              <a:t>4514 Had negative test for colorectal neoplasia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868B8ADE-5157-5C96-A173-0D332ADFAFE6}"/>
              </a:ext>
            </a:extLst>
          </p:cNvPr>
          <p:cNvCxnSpPr>
            <a:cxnSpLocks/>
            <a:stCxn id="7" idx="2"/>
            <a:endCxn id="9" idx="0"/>
          </p:cNvCxnSpPr>
          <p:nvPr/>
        </p:nvCxnSpPr>
        <p:spPr>
          <a:xfrm>
            <a:off x="6324352" y="2076152"/>
            <a:ext cx="0" cy="37639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A9CB738F-D861-5E86-187F-36DE7E510D68}"/>
              </a:ext>
            </a:extLst>
          </p:cNvPr>
          <p:cNvCxnSpPr>
            <a:cxnSpLocks/>
            <a:stCxn id="9" idx="2"/>
            <a:endCxn id="12" idx="0"/>
          </p:cNvCxnSpPr>
          <p:nvPr/>
        </p:nvCxnSpPr>
        <p:spPr>
          <a:xfrm>
            <a:off x="6324352" y="2909748"/>
            <a:ext cx="0" cy="152260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85D5747-6DAC-BB32-C318-786D9AC58E20}"/>
              </a:ext>
            </a:extLst>
          </p:cNvPr>
          <p:cNvCxnSpPr>
            <a:cxnSpLocks/>
          </p:cNvCxnSpPr>
          <p:nvPr/>
        </p:nvCxnSpPr>
        <p:spPr>
          <a:xfrm>
            <a:off x="2993932" y="5099858"/>
            <a:ext cx="0" cy="19139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E55C4CC1-47FB-7AD5-B639-A0C8C6222E1A}"/>
              </a:ext>
            </a:extLst>
          </p:cNvPr>
          <p:cNvCxnSpPr>
            <a:cxnSpLocks/>
          </p:cNvCxnSpPr>
          <p:nvPr/>
        </p:nvCxnSpPr>
        <p:spPr>
          <a:xfrm>
            <a:off x="5244202" y="5111582"/>
            <a:ext cx="0" cy="19139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6A70C1F9-EC53-6EB7-B21B-2A1168B91633}"/>
              </a:ext>
            </a:extLst>
          </p:cNvPr>
          <p:cNvCxnSpPr>
            <a:cxnSpLocks/>
          </p:cNvCxnSpPr>
          <p:nvPr/>
        </p:nvCxnSpPr>
        <p:spPr>
          <a:xfrm>
            <a:off x="7501355" y="5111582"/>
            <a:ext cx="0" cy="19139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6EC6DB72-772A-64ED-337E-E10450686887}"/>
              </a:ext>
            </a:extLst>
          </p:cNvPr>
          <p:cNvCxnSpPr>
            <a:cxnSpLocks/>
          </p:cNvCxnSpPr>
          <p:nvPr/>
        </p:nvCxnSpPr>
        <p:spPr>
          <a:xfrm>
            <a:off x="9791895" y="5099858"/>
            <a:ext cx="0" cy="19139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B869EE1E-E1E8-4043-9911-2B9CAB0126EC}"/>
              </a:ext>
            </a:extLst>
          </p:cNvPr>
          <p:cNvCxnSpPr>
            <a:cxnSpLocks/>
          </p:cNvCxnSpPr>
          <p:nvPr/>
        </p:nvCxnSpPr>
        <p:spPr>
          <a:xfrm>
            <a:off x="2989145" y="5104645"/>
            <a:ext cx="681198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2215C222-838F-1904-D883-2304B34C501A}"/>
              </a:ext>
            </a:extLst>
          </p:cNvPr>
          <p:cNvCxnSpPr>
            <a:cxnSpLocks/>
          </p:cNvCxnSpPr>
          <p:nvPr/>
        </p:nvCxnSpPr>
        <p:spPr>
          <a:xfrm>
            <a:off x="6324352" y="4901623"/>
            <a:ext cx="0" cy="19129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A903D0A8-5C70-BFD5-A1DC-0F52CDAF6A4B}"/>
              </a:ext>
            </a:extLst>
          </p:cNvPr>
          <p:cNvCxnSpPr>
            <a:cxnSpLocks/>
          </p:cNvCxnSpPr>
          <p:nvPr/>
        </p:nvCxnSpPr>
        <p:spPr>
          <a:xfrm>
            <a:off x="6324352" y="2229042"/>
            <a:ext cx="1801126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6E64FDB1-7C93-1F65-2461-1AC3428D3D4F}"/>
              </a:ext>
            </a:extLst>
          </p:cNvPr>
          <p:cNvCxnSpPr>
            <a:cxnSpLocks/>
          </p:cNvCxnSpPr>
          <p:nvPr/>
        </p:nvCxnSpPr>
        <p:spPr>
          <a:xfrm>
            <a:off x="6324352" y="3840128"/>
            <a:ext cx="1801126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E0105917-DBE1-FF24-FD08-C06FB61B9B65}"/>
              </a:ext>
            </a:extLst>
          </p:cNvPr>
          <p:cNvSpPr txBox="1"/>
          <p:nvPr/>
        </p:nvSpPr>
        <p:spPr>
          <a:xfrm>
            <a:off x="1470210" y="2374685"/>
            <a:ext cx="2870727" cy="2031325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>
                <a:latin typeface="Gotham" panose="02000504050000020004" pitchFamily="2" charset="0"/>
              </a:rPr>
              <a:t>Clinical Validation Cohort: 7,681 patients</a:t>
            </a:r>
          </a:p>
          <a:p>
            <a:pPr marL="290513" indent="-115888">
              <a:buFont typeface="Wingdings" pitchFamily="2" charset="2"/>
              <a:buChar char="§"/>
            </a:pPr>
            <a:r>
              <a:rPr lang="en-US" sz="1400" dirty="0">
                <a:latin typeface="Gotham" panose="02000504050000020004" pitchFamily="2" charset="0"/>
              </a:rPr>
              <a:t>Mean age 60.2 </a:t>
            </a:r>
            <a:r>
              <a:rPr lang="en-US" sz="1400" b="0" i="0" dirty="0">
                <a:solidFill>
                  <a:srgbClr val="202124"/>
                </a:solidFill>
                <a:effectLst/>
                <a:highlight>
                  <a:srgbClr val="FFFFFF"/>
                </a:highlight>
                <a:latin typeface="Google Sans"/>
              </a:rPr>
              <a:t>±</a:t>
            </a:r>
            <a:r>
              <a:rPr lang="en-US" sz="1400" dirty="0">
                <a:latin typeface="Gotham" panose="02000504050000020004" pitchFamily="2" charset="0"/>
              </a:rPr>
              <a:t> 8.2</a:t>
            </a:r>
          </a:p>
          <a:p>
            <a:pPr marL="290513" indent="-115888">
              <a:buFont typeface="Wingdings" pitchFamily="2" charset="2"/>
              <a:buChar char="§"/>
            </a:pPr>
            <a:r>
              <a:rPr lang="en-US" sz="1400" dirty="0">
                <a:latin typeface="Gotham" panose="02000504050000020004" pitchFamily="2" charset="0"/>
              </a:rPr>
              <a:t>53.7% Female</a:t>
            </a:r>
          </a:p>
          <a:p>
            <a:pPr marL="290513" indent="-115888">
              <a:buFont typeface="Wingdings" pitchFamily="2" charset="2"/>
              <a:buChar char="§"/>
            </a:pPr>
            <a:r>
              <a:rPr lang="en-US" sz="1400" dirty="0">
                <a:latin typeface="Gotham" panose="02000504050000020004" pitchFamily="2" charset="0"/>
              </a:rPr>
              <a:t>76.2% White</a:t>
            </a:r>
          </a:p>
          <a:p>
            <a:pPr marL="290513" indent="-115888">
              <a:buFont typeface="Wingdings" pitchFamily="2" charset="2"/>
              <a:buChar char="§"/>
            </a:pPr>
            <a:r>
              <a:rPr lang="en-US" sz="1400" dirty="0">
                <a:latin typeface="Gotham" panose="02000504050000020004" pitchFamily="2" charset="0"/>
              </a:rPr>
              <a:t>12.7% Black</a:t>
            </a:r>
          </a:p>
          <a:p>
            <a:pPr marL="290513" indent="-115888">
              <a:buFont typeface="Wingdings" pitchFamily="2" charset="2"/>
              <a:buChar char="§"/>
            </a:pPr>
            <a:r>
              <a:rPr lang="en-US" sz="1400" dirty="0">
                <a:latin typeface="Gotham" panose="02000504050000020004" pitchFamily="2" charset="0"/>
              </a:rPr>
              <a:t>8.2% Asian</a:t>
            </a:r>
          </a:p>
          <a:p>
            <a:pPr marL="290513" indent="-115888">
              <a:buFont typeface="Wingdings" pitchFamily="2" charset="2"/>
              <a:buChar char="§"/>
            </a:pPr>
            <a:r>
              <a:rPr lang="en-US" sz="1400" dirty="0">
                <a:latin typeface="Gotham" panose="02000504050000020004" pitchFamily="2" charset="0"/>
              </a:rPr>
              <a:t>14.4% Hispanic or Latino ethnicity</a:t>
            </a: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88C5C020-AEA3-58EC-E171-5E177E082CAF}"/>
              </a:ext>
            </a:extLst>
          </p:cNvPr>
          <p:cNvCxnSpPr>
            <a:cxnSpLocks/>
          </p:cNvCxnSpPr>
          <p:nvPr/>
        </p:nvCxnSpPr>
        <p:spPr>
          <a:xfrm>
            <a:off x="1470210" y="4143372"/>
            <a:ext cx="3775150" cy="295912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7480BE80-15E8-A2F8-B9BC-3A428B6F31C6}"/>
              </a:ext>
            </a:extLst>
          </p:cNvPr>
          <p:cNvCxnSpPr>
            <a:cxnSpLocks/>
          </p:cNvCxnSpPr>
          <p:nvPr/>
        </p:nvCxnSpPr>
        <p:spPr>
          <a:xfrm>
            <a:off x="4337077" y="2362610"/>
            <a:ext cx="908283" cy="2069738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7814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6CA47-DD1F-AD66-59B3-C033BAF51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C744ABB0-CA70-C153-3952-37A2D78E98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885156"/>
              </p:ext>
            </p:extLst>
          </p:nvPr>
        </p:nvGraphicFramePr>
        <p:xfrm>
          <a:off x="1027386" y="2792577"/>
          <a:ext cx="10515597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90241">
                  <a:extLst>
                    <a:ext uri="{9D8B030D-6E8A-4147-A177-3AD203B41FA5}">
                      <a16:colId xmlns:a16="http://schemas.microsoft.com/office/drawing/2014/main" val="164718630"/>
                    </a:ext>
                  </a:extLst>
                </a:gridCol>
                <a:gridCol w="2617076">
                  <a:extLst>
                    <a:ext uri="{9D8B030D-6E8A-4147-A177-3AD203B41FA5}">
                      <a16:colId xmlns:a16="http://schemas.microsoft.com/office/drawing/2014/main" val="2790828466"/>
                    </a:ext>
                  </a:extLst>
                </a:gridCol>
                <a:gridCol w="3208280">
                  <a:extLst>
                    <a:ext uri="{9D8B030D-6E8A-4147-A177-3AD203B41FA5}">
                      <a16:colId xmlns:a16="http://schemas.microsoft.com/office/drawing/2014/main" val="637590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OTHAM-MEDIUM" panose="02000604040000020004" pitchFamily="2" charset="0"/>
                        </a:rPr>
                        <a:t>Disease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010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OTHAM-MEDIUM" panose="02000604040000020004" pitchFamily="2" charset="0"/>
                        </a:rPr>
                        <a:t>Sensitivity (95% CI)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010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OTHAM-MEDIUM" panose="02000604040000020004" pitchFamily="2" charset="0"/>
                        </a:rPr>
                        <a:t>Specificity (95% CI)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010C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41350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OTHAM-MEDIUM" panose="02000604040000020004" pitchFamily="2" charset="0"/>
                        </a:rPr>
                        <a:t>Stage I-III CRC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C7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OTHAM-MEDIUM" panose="02000604040000020004" pitchFamily="2" charset="0"/>
                        </a:rPr>
                        <a:t>87.5% (75-94)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C7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OTHAM-MEDIUM" panose="0200060404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C7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2191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OTHAM-MEDIUM" panose="02000604040000020004" pitchFamily="2" charset="0"/>
                        </a:rPr>
                        <a:t>Stage I CRC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OTHAM-MEDIUM" panose="02000604040000020004" pitchFamily="2" charset="0"/>
                        </a:rPr>
                        <a:t>65% (41-83)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OTHAM-MEDIUM" panose="0200060404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76063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OTHAM-MEDIUM" panose="02000604040000020004" pitchFamily="2" charset="0"/>
                        </a:rPr>
                        <a:t>Stage II CRC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C7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OTHAM-MEDIUM" panose="02000604040000020004" pitchFamily="2" charset="0"/>
                        </a:rPr>
                        <a:t>100% (78-100)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C7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OTHAM-MEDIUM" panose="0200060404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C7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2455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OTHAM-MEDIUM" panose="02000604040000020004" pitchFamily="2" charset="0"/>
                        </a:rPr>
                        <a:t>Stage III CRC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OTHAM-MEDIUM" panose="02000604040000020004" pitchFamily="2" charset="0"/>
                        </a:rPr>
                        <a:t>100% (82-100)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GOTHAM-MEDIUM" panose="0200060404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34416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OTHAM-MEDIUM" panose="02000604040000020004" pitchFamily="2" charset="0"/>
                        </a:rPr>
                        <a:t>Advanced Precancerous Lesion (APL)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C7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OTHAM-MEDIUM" panose="02000604040000020004" pitchFamily="2" charset="0"/>
                        </a:rPr>
                        <a:t>13.2% (11-15)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C7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GOTHAM-MEDIUM" panose="02000604040000020004" pitchFamily="2" charset="0"/>
                        </a:rPr>
                        <a:t>89.6% (89-90)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C7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6680754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E17C9C98-013B-D3EE-4D52-8B5B8E9A380F}"/>
              </a:ext>
            </a:extLst>
          </p:cNvPr>
          <p:cNvSpPr txBox="1"/>
          <p:nvPr/>
        </p:nvSpPr>
        <p:spPr>
          <a:xfrm>
            <a:off x="3184265" y="6536031"/>
            <a:ext cx="9007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Chung et al.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NEJM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. 2024;390(11):973-983. Schoenfeld P. 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Evidence-Based GI 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April</a:t>
            </a:r>
            <a:r>
              <a:rPr lang="en-US" sz="1200" i="1" dirty="0">
                <a:solidFill>
                  <a:schemeClr val="bg1"/>
                </a:solidFill>
                <a:latin typeface="GOTHAM-MEDIUM" panose="02000604040000020004" pitchFamily="2" charset="0"/>
              </a:rPr>
              <a:t> </a:t>
            </a:r>
            <a:r>
              <a:rPr lang="en-US" sz="1200" dirty="0">
                <a:solidFill>
                  <a:schemeClr val="bg1"/>
                </a:solidFill>
                <a:latin typeface="GOTHAM-MEDIUM" panose="02000604040000020004" pitchFamily="2" charset="0"/>
              </a:rPr>
              <a:t>2024: 1-5.</a:t>
            </a:r>
          </a:p>
        </p:txBody>
      </p:sp>
    </p:spTree>
    <p:extLst>
      <p:ext uri="{BB962C8B-B14F-4D97-AF65-F5344CB8AC3E}">
        <p14:creationId xmlns:p14="http://schemas.microsoft.com/office/powerpoint/2010/main" val="21248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9" id="{4DACA1F8-9C4C-5742-A5B0-E3FEB4B09FA3}" vid="{04ECDA4A-D5FC-3945-A844-6F4A617F54B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89989C00854440814EE6586A2E4C2B" ma:contentTypeVersion="18" ma:contentTypeDescription="Create a new document." ma:contentTypeScope="" ma:versionID="87758759d05e06cc80316d67ce6cee17">
  <xsd:schema xmlns:xsd="http://www.w3.org/2001/XMLSchema" xmlns:xs="http://www.w3.org/2001/XMLSchema" xmlns:p="http://schemas.microsoft.com/office/2006/metadata/properties" xmlns:ns2="b760192c-e533-4338-b0f9-1ff3998d6e3e" xmlns:ns3="8bd30ee2-4746-4efb-9d1c-b787e94acd8d" targetNamespace="http://schemas.microsoft.com/office/2006/metadata/properties" ma:root="true" ma:fieldsID="5b24c507c78746a2e00c63fdff154261" ns2:_="" ns3:_="">
    <xsd:import namespace="b760192c-e533-4338-b0f9-1ff3998d6e3e"/>
    <xsd:import namespace="8bd30ee2-4746-4efb-9d1c-b787e94acd8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60192c-e533-4338-b0f9-1ff3998d6e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1d7ea3aa-744b-45d6-b40f-39600c655c3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d30ee2-4746-4efb-9d1c-b787e94acd8d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7dd53964-afd9-4525-91bb-182c538c8232}" ma:internalName="TaxCatchAll" ma:showField="CatchAllData" ma:web="8bd30ee2-4746-4efb-9d1c-b787e94acd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760192c-e533-4338-b0f9-1ff3998d6e3e">
      <Terms xmlns="http://schemas.microsoft.com/office/infopath/2007/PartnerControls"/>
    </lcf76f155ced4ddcb4097134ff3c332f>
    <TaxCatchAll xmlns="8bd30ee2-4746-4efb-9d1c-b787e94acd8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C7EA886-6EFD-4CAD-A450-F6A0CD3F14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60192c-e533-4338-b0f9-1ff3998d6e3e"/>
    <ds:schemaRef ds:uri="8bd30ee2-4746-4efb-9d1c-b787e94acd8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BACA5BB-76DA-4F7C-823F-F1F7DDF09888}">
  <ds:schemaRefs>
    <ds:schemaRef ds:uri="http://schemas.microsoft.com/office/2006/metadata/properties"/>
    <ds:schemaRef ds:uri="http://schemas.microsoft.com/office/infopath/2007/PartnerControls"/>
    <ds:schemaRef ds:uri="b760192c-e533-4338-b0f9-1ff3998d6e3e"/>
    <ds:schemaRef ds:uri="8bd30ee2-4746-4efb-9d1c-b787e94acd8d"/>
  </ds:schemaRefs>
</ds:datastoreItem>
</file>

<file path=customXml/itemProps3.xml><?xml version="1.0" encoding="utf-8"?>
<ds:datastoreItem xmlns:ds="http://schemas.openxmlformats.org/officeDocument/2006/customXml" ds:itemID="{CDB96AF8-DC96-4AE5-A85C-6948F7DC063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EBGI Slides Template (12.12.23) (3)</Template>
  <TotalTime>4229</TotalTime>
  <Words>1002</Words>
  <Application>Microsoft Office PowerPoint</Application>
  <PresentationFormat>Widescreen</PresentationFormat>
  <Paragraphs>114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Google Sans</vt:lpstr>
      <vt:lpstr>Gotham</vt:lpstr>
      <vt:lpstr>GOTHAM-MEDIUM</vt:lpstr>
      <vt:lpstr>Wingdings</vt:lpstr>
      <vt:lpstr>Office Theme</vt:lpstr>
      <vt:lpstr>PowerPoint Presentation</vt:lpstr>
      <vt:lpstr>Study Question</vt:lpstr>
      <vt:lpstr>Why is This Important?</vt:lpstr>
      <vt:lpstr>Study Design</vt:lpstr>
      <vt:lpstr>Study Design</vt:lpstr>
      <vt:lpstr>Interventions</vt:lpstr>
      <vt:lpstr>Outcomes &amp; Definitions</vt:lpstr>
      <vt:lpstr>Results</vt:lpstr>
      <vt:lpstr>Results</vt:lpstr>
      <vt:lpstr>Key Study Findings</vt:lpstr>
      <vt:lpstr>Study Limitations</vt:lpstr>
      <vt:lpstr>How Should We Apply This to Our Practice?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Bhowmick, Kuntal</dc:creator>
  <cp:lastModifiedBy>Claire Neumann</cp:lastModifiedBy>
  <cp:revision>29</cp:revision>
  <dcterms:created xsi:type="dcterms:W3CDTF">2024-06-18T16:39:25Z</dcterms:created>
  <dcterms:modified xsi:type="dcterms:W3CDTF">2025-07-16T03:33:37Z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0x010100AD89989C00854440814EE6586A2E4C2B</vt:lpwstr>
  </property>
  <property fmtid="{D5CDD505-2E9C-101B-9397-08002B2CF9AE}" pid="3" name="MediaServiceImageTags">
    <vt:lpwstr/>
  </property>
</Properties>
</file>