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63" r:id="rId2"/>
    <p:sldId id="264" r:id="rId3"/>
    <p:sldId id="265" r:id="rId4"/>
    <p:sldId id="274" r:id="rId5"/>
    <p:sldId id="266" r:id="rId6"/>
    <p:sldId id="267" r:id="rId7"/>
    <p:sldId id="268" r:id="rId8"/>
    <p:sldId id="270" r:id="rId9"/>
    <p:sldId id="269" r:id="rId10"/>
    <p:sldId id="271" r:id="rId11"/>
    <p:sldId id="272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EE"/>
    <a:srgbClr val="003D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F23EA6-40F7-44A5-B768-EAD48163C0A8}" v="3" dt="2024-09-18T03:20:36.933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74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Neumann" userId="32c770cd-6f96-44fc-b099-c5ff442316bb" providerId="ADAL" clId="{E0F23EA6-40F7-44A5-B768-EAD48163C0A8}"/>
    <pc:docChg chg="modSld">
      <pc:chgData name="Claire Neumann" userId="32c770cd-6f96-44fc-b099-c5ff442316bb" providerId="ADAL" clId="{E0F23EA6-40F7-44A5-B768-EAD48163C0A8}" dt="2024-09-18T03:21:04.789" v="7" actId="255"/>
      <pc:docMkLst>
        <pc:docMk/>
      </pc:docMkLst>
      <pc:sldChg chg="modSp mod">
        <pc:chgData name="Claire Neumann" userId="32c770cd-6f96-44fc-b099-c5ff442316bb" providerId="ADAL" clId="{E0F23EA6-40F7-44A5-B768-EAD48163C0A8}" dt="2024-09-18T03:19:21.213" v="0" actId="1076"/>
        <pc:sldMkLst>
          <pc:docMk/>
          <pc:sldMk cId="0" sldId="264"/>
        </pc:sldMkLst>
        <pc:spChg chg="mod">
          <ac:chgData name="Claire Neumann" userId="32c770cd-6f96-44fc-b099-c5ff442316bb" providerId="ADAL" clId="{E0F23EA6-40F7-44A5-B768-EAD48163C0A8}" dt="2024-09-18T03:19:21.213" v="0" actId="1076"/>
          <ac:spMkLst>
            <pc:docMk/>
            <pc:sldMk cId="0" sldId="264"/>
            <ac:spMk id="5" creationId="{C5C11FBA-4F0F-467B-CE13-A138890D9CD0}"/>
          </ac:spMkLst>
        </pc:spChg>
      </pc:sldChg>
      <pc:sldChg chg="addSp modSp">
        <pc:chgData name="Claire Neumann" userId="32c770cd-6f96-44fc-b099-c5ff442316bb" providerId="ADAL" clId="{E0F23EA6-40F7-44A5-B768-EAD48163C0A8}" dt="2024-09-18T03:20:30.947" v="1"/>
        <pc:sldMkLst>
          <pc:docMk/>
          <pc:sldMk cId="0" sldId="265"/>
        </pc:sldMkLst>
        <pc:spChg chg="add mod">
          <ac:chgData name="Claire Neumann" userId="32c770cd-6f96-44fc-b099-c5ff442316bb" providerId="ADAL" clId="{E0F23EA6-40F7-44A5-B768-EAD48163C0A8}" dt="2024-09-18T03:20:30.947" v="1"/>
          <ac:spMkLst>
            <pc:docMk/>
            <pc:sldMk cId="0" sldId="265"/>
            <ac:spMk id="4" creationId="{14FA8E64-719C-EE96-EF15-546E831088F4}"/>
          </ac:spMkLst>
        </pc:spChg>
      </pc:sldChg>
      <pc:sldChg chg="addSp modSp">
        <pc:chgData name="Claire Neumann" userId="32c770cd-6f96-44fc-b099-c5ff442316bb" providerId="ADAL" clId="{E0F23EA6-40F7-44A5-B768-EAD48163C0A8}" dt="2024-09-18T03:20:36.933" v="3"/>
        <pc:sldMkLst>
          <pc:docMk/>
          <pc:sldMk cId="0" sldId="266"/>
        </pc:sldMkLst>
        <pc:spChg chg="add mod">
          <ac:chgData name="Claire Neumann" userId="32c770cd-6f96-44fc-b099-c5ff442316bb" providerId="ADAL" clId="{E0F23EA6-40F7-44A5-B768-EAD48163C0A8}" dt="2024-09-18T03:20:36.933" v="3"/>
          <ac:spMkLst>
            <pc:docMk/>
            <pc:sldMk cId="0" sldId="266"/>
            <ac:spMk id="35" creationId="{AD63079C-77EF-15FF-368F-C3E34C974136}"/>
          </ac:spMkLst>
        </pc:spChg>
      </pc:sldChg>
      <pc:sldChg chg="modSp mod">
        <pc:chgData name="Claire Neumann" userId="32c770cd-6f96-44fc-b099-c5ff442316bb" providerId="ADAL" clId="{E0F23EA6-40F7-44A5-B768-EAD48163C0A8}" dt="2024-09-18T03:20:44.444" v="4" actId="1076"/>
        <pc:sldMkLst>
          <pc:docMk/>
          <pc:sldMk cId="0" sldId="270"/>
        </pc:sldMkLst>
        <pc:spChg chg="mod">
          <ac:chgData name="Claire Neumann" userId="32c770cd-6f96-44fc-b099-c5ff442316bb" providerId="ADAL" clId="{E0F23EA6-40F7-44A5-B768-EAD48163C0A8}" dt="2024-09-18T03:20:44.444" v="4" actId="1076"/>
          <ac:spMkLst>
            <pc:docMk/>
            <pc:sldMk cId="0" sldId="270"/>
            <ac:spMk id="13" creationId="{00000000-0000-0000-0000-000000000000}"/>
          </ac:spMkLst>
        </pc:spChg>
      </pc:sldChg>
      <pc:sldChg chg="modSp mod">
        <pc:chgData name="Claire Neumann" userId="32c770cd-6f96-44fc-b099-c5ff442316bb" providerId="ADAL" clId="{E0F23EA6-40F7-44A5-B768-EAD48163C0A8}" dt="2024-09-18T03:20:50.188" v="5" actId="1076"/>
        <pc:sldMkLst>
          <pc:docMk/>
          <pc:sldMk cId="0" sldId="272"/>
        </pc:sldMkLst>
        <pc:spChg chg="mod">
          <ac:chgData name="Claire Neumann" userId="32c770cd-6f96-44fc-b099-c5ff442316bb" providerId="ADAL" clId="{E0F23EA6-40F7-44A5-B768-EAD48163C0A8}" dt="2024-09-18T03:20:50.188" v="5" actId="1076"/>
          <ac:spMkLst>
            <pc:docMk/>
            <pc:sldMk cId="0" sldId="272"/>
            <ac:spMk id="13" creationId="{00000000-0000-0000-0000-000000000000}"/>
          </ac:spMkLst>
        </pc:spChg>
      </pc:sldChg>
      <pc:sldChg chg="addSp modSp">
        <pc:chgData name="Claire Neumann" userId="32c770cd-6f96-44fc-b099-c5ff442316bb" providerId="ADAL" clId="{E0F23EA6-40F7-44A5-B768-EAD48163C0A8}" dt="2024-09-18T03:20:33.505" v="2"/>
        <pc:sldMkLst>
          <pc:docMk/>
          <pc:sldMk cId="2835445501" sldId="274"/>
        </pc:sldMkLst>
        <pc:spChg chg="add mod">
          <ac:chgData name="Claire Neumann" userId="32c770cd-6f96-44fc-b099-c5ff442316bb" providerId="ADAL" clId="{E0F23EA6-40F7-44A5-B768-EAD48163C0A8}" dt="2024-09-18T03:20:33.505" v="2"/>
          <ac:spMkLst>
            <pc:docMk/>
            <pc:sldMk cId="2835445501" sldId="274"/>
            <ac:spMk id="4" creationId="{6E7B42A2-403C-A0B2-132E-BD1A78A35249}"/>
          </ac:spMkLst>
        </pc:spChg>
      </pc:sldChg>
      <pc:sldChg chg="modSp mod">
        <pc:chgData name="Claire Neumann" userId="32c770cd-6f96-44fc-b099-c5ff442316bb" providerId="ADAL" clId="{E0F23EA6-40F7-44A5-B768-EAD48163C0A8}" dt="2024-09-18T03:21:04.789" v="7" actId="255"/>
        <pc:sldMkLst>
          <pc:docMk/>
          <pc:sldMk cId="314144336" sldId="276"/>
        </pc:sldMkLst>
        <pc:spChg chg="mod">
          <ac:chgData name="Claire Neumann" userId="32c770cd-6f96-44fc-b099-c5ff442316bb" providerId="ADAL" clId="{E0F23EA6-40F7-44A5-B768-EAD48163C0A8}" dt="2024-09-18T03:21:04.789" v="7" actId="255"/>
          <ac:spMkLst>
            <pc:docMk/>
            <pc:sldMk cId="314144336" sldId="276"/>
            <ac:spMk id="2" creationId="{7BB03F9C-4615-7534-D5F4-45B46018D1B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860" b="1" i="0" u="none" strike="noStrike" kern="1200" cap="none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b="0" i="0" dirty="0">
                <a:latin typeface="GOTHAM-MEDIUM" panose="02000604040000020004" pitchFamily="2" charset="0"/>
              </a:rPr>
              <a:t>Resolution of MASH Without Worsening Fibrosis (WEEK 52)</a:t>
            </a:r>
          </a:p>
        </c:rich>
      </c:tx>
      <c:layout>
        <c:manualLayout>
          <c:xMode val="edge"/>
          <c:yMode val="edge"/>
          <c:x val="0.1776774047299239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60" b="1" i="0" u="none" strike="noStrike" kern="1200" cap="none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Resolution of MASH Without Worsening Fibrosis</c:v>
                </c:pt>
              </c:strCache>
            </c:strRef>
          </c:tx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en-US" sz="1195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Tirzepatide 5MG </c:v>
                </c:pt>
                <c:pt idx="1">
                  <c:v>Tirzepatide 10MG </c:v>
                </c:pt>
                <c:pt idx="2">
                  <c:v>Tirzepatide 15MG </c:v>
                </c:pt>
                <c:pt idx="3">
                  <c:v>Placebo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0.44</c:v>
                </c:pt>
                <c:pt idx="1">
                  <c:v>0.56000000000000005</c:v>
                </c:pt>
                <c:pt idx="2">
                  <c:v>0.62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29-834B-9DB5-114B8E5D71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1570422911"/>
        <c:axId val="1453890351"/>
      </c:barChart>
      <c:catAx>
        <c:axId val="1570422911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1" i="0" u="none" strike="noStrike" kern="1200" baseline="0">
                <a:solidFill>
                  <a:schemeClr val="dk1"/>
                </a:solidFill>
                <a:latin typeface="Gotham" panose="02000504050000020004" pitchFamily="2" charset="0"/>
                <a:ea typeface="+mn-ea"/>
                <a:cs typeface="+mn-cs"/>
              </a:defRPr>
            </a:pPr>
            <a:endParaRPr lang="en-US"/>
          </a:p>
        </c:txPr>
        <c:crossAx val="1453890351"/>
        <c:crosses val="autoZero"/>
        <c:auto val="1"/>
        <c:lblAlgn val="ctr"/>
        <c:lblOffset val="100"/>
        <c:noMultiLvlLbl val="0"/>
      </c:catAx>
      <c:valAx>
        <c:axId val="1453890351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0422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rotWithShape="1">
      <a:gsLst>
        <a:gs pos="0">
          <a:schemeClr val="accent6">
            <a:tint val="50000"/>
            <a:satMod val="300000"/>
          </a:schemeClr>
        </a:gs>
        <a:gs pos="35000">
          <a:schemeClr val="accent6">
            <a:tint val="37000"/>
            <a:satMod val="300000"/>
          </a:schemeClr>
        </a:gs>
        <a:gs pos="100000">
          <a:schemeClr val="accent6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6">
          <a:shade val="95000"/>
          <a:satMod val="105000"/>
        </a:schemeClr>
      </a:solidFill>
      <a:prstDash val="solid"/>
      <a:round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lang="en-US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5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5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5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5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5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5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5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1-4</a:t>
            </a:r>
          </a:p>
          <a:p>
            <a:r>
              <a:rPr lang="en-US"/>
              <a:t>5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82273-2E1F-8C6D-D3DA-7CDB31593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92639F-1E97-0095-402E-77FB12242E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49A1E-1033-82B0-E1D1-F3B26229AAF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1-4</a:t>
            </a:r>
          </a:p>
          <a:p>
            <a:r>
              <a:rPr lang="en-US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1191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68114" y="2796691"/>
            <a:ext cx="8523110" cy="1579211"/>
          </a:xfrm>
        </p:spPr>
        <p:txBody>
          <a:bodyPr anchor="ctr"/>
          <a:lstStyle>
            <a:lvl1pPr algn="ctr">
              <a:defRPr sz="6000">
                <a:solidFill>
                  <a:srgbClr val="003F7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2434590"/>
            <a:ext cx="10515600" cy="3742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47677B-2AB2-4AFC-A6D1-6E38DFC5DE79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CFF39-0A6A-4D80-BF9C-75B668F638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8400"/>
            <a:ext cx="10515600" cy="3738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D75"/>
          </a:solidFill>
          <a:latin typeface="GOTHAM-MEDIUM" panose="0200060404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256656" y="2321632"/>
            <a:ext cx="8192482" cy="1579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3D75"/>
                </a:solidFill>
                <a:latin typeface="GOTHAM-MEDIUM" panose="0200060404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/>
              <a:t>Tirzepatide Improves NASH and Reduces Fibrosis: Findings From the SYNERGY-NASH Trial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22913" y="3145099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Original Article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42951" y="5272443"/>
            <a:ext cx="1978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EBGI Summary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9046363" y="1773499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GOTHAM-MEDIUM" panose="02000604040000020004" pitchFamily="2" charset="0"/>
              </a:rPr>
              <a:t>QR Code</a:t>
            </a:r>
          </a:p>
        </p:txBody>
      </p:sp>
      <p:sp>
        <p:nvSpPr>
          <p:cNvPr id="6" name="Rectangle 5"/>
          <p:cNvSpPr/>
          <p:nvPr/>
        </p:nvSpPr>
        <p:spPr>
          <a:xfrm>
            <a:off x="9046363" y="3900843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GOTHAM-MEDIUM" panose="02000604040000020004" pitchFamily="2" charset="0"/>
              </a:rPr>
              <a:t>QR Code</a:t>
            </a:r>
          </a:p>
        </p:txBody>
      </p:sp>
      <p:pic>
        <p:nvPicPr>
          <p:cNvPr id="7" name="Picture 6" descr="/Users/vikash/Downloads/frame (1).pngframe (1)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098280" y="1856740"/>
            <a:ext cx="1266825" cy="1266825"/>
          </a:xfrm>
          <a:prstGeom prst="rect">
            <a:avLst/>
          </a:prstGeom>
        </p:spPr>
      </p:pic>
      <p:pic>
        <p:nvPicPr>
          <p:cNvPr id="8" name="Picture 7" descr="/Users/vikash/Downloads/frame.pngfram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098280" y="3953510"/>
            <a:ext cx="1266825" cy="12668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A0EE1B3-8AE4-BBE1-37CD-693013A096D2}"/>
              </a:ext>
            </a:extLst>
          </p:cNvPr>
          <p:cNvSpPr txBox="1"/>
          <p:nvPr/>
        </p:nvSpPr>
        <p:spPr>
          <a:xfrm>
            <a:off x="880217" y="4367746"/>
            <a:ext cx="69511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effectLst/>
                <a:latin typeface="Helvetica" pitchFamily="2" charset="0"/>
              </a:rPr>
              <a:t>Article covered:  </a:t>
            </a:r>
            <a:r>
              <a:rPr lang="en-US" dirty="0">
                <a:effectLst/>
                <a:latin typeface="Helvetica" pitchFamily="2" charset="0"/>
              </a:rPr>
              <a:t>Loomba R, Hartman ML, Lawitz EJ, et al. Tirzepatide for metabolic-dysfunction associated</a:t>
            </a:r>
          </a:p>
          <a:p>
            <a:r>
              <a:rPr lang="en-US" dirty="0">
                <a:effectLst/>
                <a:latin typeface="Helvetica" pitchFamily="2" charset="0"/>
              </a:rPr>
              <a:t>steatohepatitis with liver fibrosis. NEJM 2024;391:299-310</a:t>
            </a:r>
            <a:r>
              <a:rPr lang="en-US" dirty="0">
                <a:solidFill>
                  <a:srgbClr val="212121"/>
                </a:solidFill>
                <a:effectLst/>
                <a:latin typeface="Helvetica" pitchFamily="2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652" y="1427156"/>
            <a:ext cx="10515600" cy="819151"/>
          </a:xfrm>
        </p:spPr>
        <p:txBody>
          <a:bodyPr>
            <a:normAutofit/>
          </a:bodyPr>
          <a:lstStyle/>
          <a:p>
            <a:r>
              <a:rPr lang="en-US" dirty="0"/>
              <a:t>Key Study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9078"/>
            <a:ext cx="10515600" cy="3838189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Effectiveness:</a:t>
            </a:r>
            <a:r>
              <a:rPr lang="en-US" dirty="0"/>
              <a:t> All three doses of tirzepatide (5 mg, 10 mg, and 15 mg </a:t>
            </a:r>
            <a:r>
              <a:rPr lang="en-US" dirty="0" err="1"/>
              <a:t>subq</a:t>
            </a:r>
            <a:r>
              <a:rPr lang="en-US" dirty="0"/>
              <a:t> weekly) were more effective than placebo in achieving MASH resolution without worsening fibrosis.</a:t>
            </a:r>
          </a:p>
          <a:p>
            <a:endParaRPr lang="en-US" dirty="0"/>
          </a:p>
          <a:p>
            <a:r>
              <a:rPr lang="en-US" b="1" dirty="0"/>
              <a:t>Additional Benefits:</a:t>
            </a:r>
            <a:r>
              <a:rPr lang="en-US" dirty="0"/>
              <a:t> Tirzepatide improved body weight, liver biochemistries, and noninvasive measures of liver fat, inflammation, and fibrosis.</a:t>
            </a:r>
          </a:p>
          <a:p>
            <a:endParaRPr lang="en-US" b="1" dirty="0"/>
          </a:p>
          <a:p>
            <a:r>
              <a:rPr lang="en-US" b="1" dirty="0"/>
              <a:t>Safety and Tolerance:</a:t>
            </a:r>
            <a:r>
              <a:rPr lang="en-US" dirty="0"/>
              <a:t> Tirzepatide was generally safe and well-tolerated. The most common adverse events were gastrointestinal. Serious adverse events and trial discontinuations were similar across all study arms, including the placebo group.</a:t>
            </a:r>
            <a:r>
              <a:rPr lang="en-US" dirty="0">
                <a:sym typeface="+mn-ea"/>
              </a:rPr>
              <a:t> </a:t>
            </a:r>
            <a:endParaRPr lang="en-US" dirty="0">
              <a:solidFill>
                <a:srgbClr val="003D75"/>
              </a:solidFill>
              <a:latin typeface="GOTHAM-MEDIUM" panose="02000604040000020004" pitchFamily="2" charset="0"/>
            </a:endParaRPr>
          </a:p>
          <a:p>
            <a:endParaRPr lang="en-US" dirty="0"/>
          </a:p>
        </p:txBody>
      </p:sp>
      <p:sp>
        <p:nvSpPr>
          <p:cNvPr id="13" name="TextBox 3"/>
          <p:cNvSpPr txBox="1"/>
          <p:nvPr/>
        </p:nvSpPr>
        <p:spPr>
          <a:xfrm>
            <a:off x="8509475" y="6581001"/>
            <a:ext cx="3458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2024,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r>
              <a:rPr lang="en-US" sz="8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.</a:t>
            </a:r>
            <a:endParaRPr lang="en-US" sz="800" dirty="0">
              <a:solidFill>
                <a:schemeClr val="bg1"/>
              </a:solidFill>
              <a:latin typeface="GOTHAM-MEDIUM" panose="02000604040000020004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Study 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84895"/>
            <a:ext cx="10730948" cy="3742372"/>
          </a:xfrm>
        </p:spPr>
        <p:txBody>
          <a:bodyPr>
            <a:normAutofit fontScale="75000" lnSpcReduction="20000"/>
          </a:bodyPr>
          <a:lstStyle/>
          <a:p>
            <a:r>
              <a:rPr lang="en-US" b="1" dirty="0"/>
              <a:t>Duration:</a:t>
            </a:r>
            <a:r>
              <a:rPr lang="en-US" dirty="0"/>
              <a:t>  The 52-week study period is too short to evaluate the long-term effects of tirzepatide on major adverse liver outcomes (MALO) and fibrosis progression.</a:t>
            </a:r>
          </a:p>
          <a:p>
            <a:endParaRPr lang="en-US" dirty="0"/>
          </a:p>
          <a:p>
            <a:r>
              <a:rPr lang="en-US" b="1" dirty="0"/>
              <a:t>Sample Size:</a:t>
            </a:r>
            <a:r>
              <a:rPr lang="en-US" dirty="0"/>
              <a:t> The study's small sample size (N=190) may not provide sufficient power to detect subtle differences in fibrosis improvement between tirzepatide and placebo.</a:t>
            </a:r>
          </a:p>
          <a:p>
            <a:endParaRPr lang="en-US" dirty="0"/>
          </a:p>
          <a:p>
            <a:r>
              <a:rPr lang="en-US" b="1" dirty="0"/>
              <a:t>Fibrosis Regression Limits:</a:t>
            </a:r>
            <a:r>
              <a:rPr lang="en-US" dirty="0"/>
              <a:t> The study did not explore whether there is a maximum extent of fibrosis regression achievable with GLP-1 receptor agonists or weight loss alone.</a:t>
            </a:r>
          </a:p>
          <a:p>
            <a:endParaRPr lang="en-US" dirty="0"/>
          </a:p>
          <a:p>
            <a:r>
              <a:rPr lang="en-US" b="1" dirty="0"/>
              <a:t>Exclusion of Certain Populations:</a:t>
            </a:r>
            <a:r>
              <a:rPr lang="en-US" dirty="0"/>
              <a:t> Patients with cirrhosis (F4), those without fibrosis (F0), and those with early-stage fibrosis (F1) were excluded, leaving uncertainty about tirzepatide's efficacy in these groups.</a:t>
            </a:r>
          </a:p>
        </p:txBody>
      </p:sp>
      <p:sp>
        <p:nvSpPr>
          <p:cNvPr id="13" name="TextBox 3"/>
          <p:cNvSpPr txBox="1"/>
          <p:nvPr/>
        </p:nvSpPr>
        <p:spPr>
          <a:xfrm>
            <a:off x="8441271" y="6581001"/>
            <a:ext cx="34587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2024,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r>
              <a:rPr lang="en-US" sz="8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.</a:t>
            </a:r>
            <a:endParaRPr lang="en-US" sz="800" dirty="0">
              <a:solidFill>
                <a:schemeClr val="bg1"/>
              </a:solidFill>
              <a:latin typeface="GOTHAM-MEDIUM" panose="02000604040000020004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A7FC7-4099-EFA5-FC93-423E71C75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301" y="1540888"/>
            <a:ext cx="10515600" cy="819151"/>
          </a:xfrm>
        </p:spPr>
        <p:txBody>
          <a:bodyPr>
            <a:normAutofit/>
          </a:bodyPr>
          <a:lstStyle/>
          <a:p>
            <a:r>
              <a:rPr lang="en-US" sz="3400" dirty="0"/>
              <a:t>How Should We Apply This to Our Practice?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1CDB1-498E-F08D-128F-7D36861EC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91" y="2455138"/>
            <a:ext cx="11024315" cy="3742372"/>
          </a:xfrm>
        </p:spPr>
        <p:txBody>
          <a:bodyPr>
            <a:normAutofit/>
          </a:bodyPr>
          <a:lstStyle/>
          <a:p>
            <a:r>
              <a:rPr lang="en-US" sz="2400" dirty="0"/>
              <a:t>Should tirzepatide be considered first-line therapy for MASH with F2/F3 fibrosis in patients with type II diabetes mellitus and/or obesity? 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r>
              <a:rPr lang="en-US" sz="2400" dirty="0"/>
              <a:t>What are the potential benefits of tirzepatide vs resmetirom for treatment of MASH? </a:t>
            </a:r>
          </a:p>
          <a:p>
            <a:endParaRPr lang="en-US" sz="2400" dirty="0"/>
          </a:p>
          <a:p>
            <a:r>
              <a:rPr lang="en-US" sz="2400" dirty="0"/>
              <a:t>Should gastroenterologists become proficient in prescribing tirzepatide and obesity management as part of our practice for patients with MASH?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101854-8511-2926-C534-2F61E593C858}"/>
              </a:ext>
            </a:extLst>
          </p:cNvPr>
          <p:cNvSpPr txBox="1"/>
          <p:nvPr/>
        </p:nvSpPr>
        <p:spPr>
          <a:xfrm>
            <a:off x="8702511" y="6544045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2024,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281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B03F9C-4615-7534-D5F4-45B46018D1BC}"/>
              </a:ext>
            </a:extLst>
          </p:cNvPr>
          <p:cNvSpPr txBox="1"/>
          <p:nvPr/>
        </p:nvSpPr>
        <p:spPr>
          <a:xfrm>
            <a:off x="846033" y="2025353"/>
            <a:ext cx="930637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GOTHAM-MEDIUM" panose="02000604040000020004" pitchFamily="2" charset="0"/>
              </a:rPr>
              <a:t>REFERENCES</a:t>
            </a:r>
          </a:p>
          <a:p>
            <a:r>
              <a:rPr lang="en-US" sz="2200" dirty="0">
                <a:latin typeface="GOTHAM-MEDIUM" panose="02000604040000020004" pitchFamily="2" charset="0"/>
              </a:rPr>
              <a:t>Meier JJ, et al. Nat Rev Endocrinol 2012</a:t>
            </a:r>
          </a:p>
          <a:p>
            <a:r>
              <a:rPr lang="en-US" sz="2200" dirty="0" err="1">
                <a:latin typeface="GOTHAM-MEDIUM" panose="02000604040000020004" pitchFamily="2" charset="0"/>
              </a:rPr>
              <a:t>Vilsbøll</a:t>
            </a:r>
            <a:r>
              <a:rPr lang="en-US" sz="2200" dirty="0">
                <a:latin typeface="GOTHAM-MEDIUM" panose="02000604040000020004" pitchFamily="2" charset="0"/>
              </a:rPr>
              <a:t> T, et al. BMJ 2012</a:t>
            </a:r>
          </a:p>
          <a:p>
            <a:r>
              <a:rPr lang="en-US" sz="2200" dirty="0">
                <a:latin typeface="GOTHAM-MEDIUM" panose="02000604040000020004" pitchFamily="2" charset="0"/>
              </a:rPr>
              <a:t>Malhotra A, et al. N Engl J Med 2024.</a:t>
            </a:r>
          </a:p>
          <a:p>
            <a:r>
              <a:rPr lang="en-US" sz="2200" dirty="0" err="1">
                <a:latin typeface="GOTHAM-MEDIUM" panose="02000604040000020004" pitchFamily="2" charset="0"/>
              </a:rPr>
              <a:t>Parab</a:t>
            </a:r>
            <a:r>
              <a:rPr lang="en-US" sz="2200" dirty="0">
                <a:latin typeface="GOTHAM-MEDIUM" panose="02000604040000020004" pitchFamily="2" charset="0"/>
              </a:rPr>
              <a:t> P, et al. </a:t>
            </a:r>
            <a:r>
              <a:rPr lang="en-US" sz="2200" dirty="0" err="1">
                <a:latin typeface="GOTHAM-MEDIUM" panose="02000604040000020004" pitchFamily="2" charset="0"/>
              </a:rPr>
              <a:t>Cureus</a:t>
            </a:r>
            <a:r>
              <a:rPr lang="en-US" sz="2200" dirty="0">
                <a:latin typeface="GOTHAM-MEDIUM" panose="02000604040000020004" pitchFamily="2" charset="0"/>
              </a:rPr>
              <a:t> 2023</a:t>
            </a:r>
          </a:p>
          <a:p>
            <a:r>
              <a:rPr lang="en-US" sz="2200" dirty="0">
                <a:latin typeface="GOTHAM-MEDIUM" panose="02000604040000020004" pitchFamily="2" charset="0"/>
              </a:rPr>
              <a:t>Harrison SA, et al. N Engl J Med 2024</a:t>
            </a:r>
          </a:p>
          <a:p>
            <a:r>
              <a:rPr lang="en-US" sz="2200" dirty="0">
                <a:latin typeface="GOTHAM-MEDIUM" panose="02000604040000020004" pitchFamily="2" charset="0"/>
              </a:rPr>
              <a:t>Loomba R, et al. NEJM 2024</a:t>
            </a:r>
          </a:p>
          <a:p>
            <a:r>
              <a:rPr lang="en-US" sz="2200" dirty="0">
                <a:latin typeface="GOTHAM-MEDIUM" panose="02000604040000020004" pitchFamily="2" charset="0"/>
                <a:sym typeface="+mn-ea"/>
              </a:rPr>
              <a:t>Rich N. EBGI</a:t>
            </a:r>
            <a:r>
              <a:rPr lang="en-US" sz="2200" i="1" dirty="0">
                <a:latin typeface="GOTHAM-MEDIUM" panose="02000604040000020004" pitchFamily="2" charset="0"/>
                <a:sym typeface="+mn-ea"/>
              </a:rPr>
              <a:t> </a:t>
            </a:r>
            <a:r>
              <a:rPr lang="en-US" sz="2200" dirty="0">
                <a:latin typeface="GOTHAM-MEDIUM" panose="02000604040000020004" pitchFamily="2" charset="0"/>
                <a:sym typeface="+mn-ea"/>
              </a:rPr>
              <a:t>July 2024</a:t>
            </a:r>
            <a:endParaRPr lang="en-US" sz="2200" dirty="0">
              <a:latin typeface="GOTHAM-MEDIUM" panose="02000604040000020004" pitchFamily="2" charset="0"/>
            </a:endParaRP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E4D29-C5C8-5F74-C62C-097BC9B87119}"/>
              </a:ext>
            </a:extLst>
          </p:cNvPr>
          <p:cNvSpPr txBox="1"/>
          <p:nvPr/>
        </p:nvSpPr>
        <p:spPr>
          <a:xfrm>
            <a:off x="8702511" y="6544045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2024,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4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04555"/>
            <a:ext cx="10515600" cy="819151"/>
          </a:xfrm>
        </p:spPr>
        <p:txBody>
          <a:bodyPr/>
          <a:lstStyle/>
          <a:p>
            <a:r>
              <a:rPr lang="en-US" dirty="0"/>
              <a:t>Study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81166"/>
            <a:ext cx="11026272" cy="3742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Does tirzepatide, a once-weekly GIP and GLP-1</a:t>
            </a:r>
            <a:r>
              <a:rPr lang="en-US" sz="3200" baseline="30000" dirty="0"/>
              <a:t> </a:t>
            </a:r>
            <a:r>
              <a:rPr lang="en-US" sz="3200" dirty="0"/>
              <a:t>agonist, decrease fibrosis and resolve MASH, formerly known as NASH?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Text Box 3"/>
          <p:cNvSpPr txBox="1"/>
          <p:nvPr/>
        </p:nvSpPr>
        <p:spPr>
          <a:xfrm>
            <a:off x="242069" y="5119059"/>
            <a:ext cx="63723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en-US" sz="1600" dirty="0">
                <a:solidFill>
                  <a:srgbClr val="BC1AEE"/>
                </a:solidFill>
                <a:sym typeface="+mn-ea"/>
              </a:rPr>
              <a:t>GIP, </a:t>
            </a:r>
            <a:r>
              <a:rPr lang="en-US" sz="1600" dirty="0">
                <a:sym typeface="+mn-ea"/>
              </a:rPr>
              <a:t>Glucose-dependent insulinotropic polypeptide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BC1AEE"/>
                </a:solidFill>
                <a:sym typeface="+mn-ea"/>
              </a:rPr>
              <a:t>GLP-1, </a:t>
            </a:r>
            <a:r>
              <a:rPr lang="en-US" sz="1600" dirty="0">
                <a:sym typeface="+mn-ea"/>
              </a:rPr>
              <a:t>Glucagon-like peptide-1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BC1AEE"/>
                </a:solidFill>
                <a:sym typeface="+mn-ea"/>
              </a:rPr>
              <a:t>MASH</a:t>
            </a:r>
            <a:r>
              <a:rPr lang="en-US" sz="1600" dirty="0">
                <a:sym typeface="+mn-ea"/>
              </a:rPr>
              <a:t>, </a:t>
            </a:r>
            <a:r>
              <a:rPr lang="en-US" sz="1600" dirty="0"/>
              <a:t>metabolic-dysfunction associated steatohepatitis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BC1AEE"/>
                </a:solidFill>
                <a:sym typeface="+mn-ea"/>
              </a:rPr>
              <a:t>NASH</a:t>
            </a:r>
            <a:r>
              <a:rPr lang="en-US" sz="1600" dirty="0">
                <a:sym typeface="+mn-ea"/>
              </a:rPr>
              <a:t>, </a:t>
            </a:r>
            <a:r>
              <a:rPr lang="en-US" sz="1600" dirty="0"/>
              <a:t>non-alcoholic steatohepatitis </a:t>
            </a:r>
          </a:p>
          <a:p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C11FBA-4F0F-467B-CE13-A138890D9CD0}"/>
              </a:ext>
            </a:extLst>
          </p:cNvPr>
          <p:cNvSpPr txBox="1"/>
          <p:nvPr/>
        </p:nvSpPr>
        <p:spPr>
          <a:xfrm>
            <a:off x="8502595" y="6561736"/>
            <a:ext cx="4055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2024;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086" y="2338773"/>
            <a:ext cx="11096156" cy="3669665"/>
          </a:xfrm>
        </p:spPr>
        <p:txBody>
          <a:bodyPr>
            <a:noAutofit/>
          </a:bodyPr>
          <a:lstStyle/>
          <a:p>
            <a:r>
              <a:rPr lang="en-US" sz="2400" dirty="0"/>
              <a:t>GLP-1 receptor agonists (GLP-1 RAs) with GIP have transformed the treatment of obesity and type 2 diabetes.</a:t>
            </a:r>
          </a:p>
          <a:p>
            <a:endParaRPr lang="en-US" sz="2400" dirty="0"/>
          </a:p>
          <a:p>
            <a:r>
              <a:rPr lang="en-US" sz="2400" dirty="0"/>
              <a:t>These agents also help manage conditions like hypertension, metabolic disorders, and obstructive sleep apnea, while reducing overall cardiovascular risk.</a:t>
            </a:r>
          </a:p>
          <a:p>
            <a:endParaRPr lang="en-US" sz="2400" dirty="0"/>
          </a:p>
          <a:p>
            <a:r>
              <a:rPr lang="en-US" sz="2400" dirty="0"/>
              <a:t>Weight loss through lifestyle changes, diet, and bariatric surgery are known to benefit MASH. However, no drugs had shown success in phase 3 trials for decreasing fibrosis and resolving MASH prior to 2024.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FA8E64-719C-EE96-EF15-546E831088F4}"/>
              </a:ext>
            </a:extLst>
          </p:cNvPr>
          <p:cNvSpPr txBox="1"/>
          <p:nvPr/>
        </p:nvSpPr>
        <p:spPr>
          <a:xfrm>
            <a:off x="8502595" y="6561736"/>
            <a:ext cx="4055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2024;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0FCB6-91FA-0081-3AF1-80DAB62DC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EC6F0-15A3-7649-7A96-3932C9FA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460" y="1519622"/>
            <a:ext cx="10515600" cy="819151"/>
          </a:xfrm>
        </p:spPr>
        <p:txBody>
          <a:bodyPr>
            <a:normAutofit/>
          </a:bodyPr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22770-A397-9AA4-DA99-2A1D6F6D4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539" y="2432213"/>
            <a:ext cx="11125974" cy="3669665"/>
          </a:xfrm>
        </p:spPr>
        <p:txBody>
          <a:bodyPr>
            <a:noAutofit/>
          </a:bodyPr>
          <a:lstStyle/>
          <a:p>
            <a:r>
              <a:rPr lang="en-US" sz="2400" dirty="0"/>
              <a:t>Early trials of GLP-1 RAs in patients with obesity and type 2 diabetes suggested positive effects on liver, reducing inflammation and improving chemistry.</a:t>
            </a:r>
          </a:p>
          <a:p>
            <a:endParaRPr lang="en-US" sz="2400" dirty="0"/>
          </a:p>
          <a:p>
            <a:r>
              <a:rPr lang="en-US" sz="2400" dirty="0"/>
              <a:t>Tirzepatide, which combines GLP-1 and GIP receptor agonism, may have additional benefits for MASH beyond weight loss by targeting white adipose tissue.</a:t>
            </a:r>
          </a:p>
          <a:p>
            <a:endParaRPr lang="en-US" sz="2400" dirty="0"/>
          </a:p>
          <a:p>
            <a:r>
              <a:rPr lang="en-US" sz="2400" dirty="0"/>
              <a:t>The SYNERGY-NASH trial provided histologic evidence that tirzepatide can resolve MASH without worsening fibrosis, meeting FDA-endorsed criteria for MASH treatment.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B42A2-403C-A0B2-132E-BD1A78A35249}"/>
              </a:ext>
            </a:extLst>
          </p:cNvPr>
          <p:cNvSpPr txBox="1"/>
          <p:nvPr/>
        </p:nvSpPr>
        <p:spPr>
          <a:xfrm>
            <a:off x="8502595" y="6561736"/>
            <a:ext cx="4055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2024;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3544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172" y="1519622"/>
            <a:ext cx="10515600" cy="819151"/>
          </a:xfrm>
        </p:spPr>
        <p:txBody>
          <a:bodyPr>
            <a:normAutofit/>
          </a:bodyPr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06" y="2405749"/>
            <a:ext cx="7473429" cy="3742372"/>
          </a:xfrm>
        </p:spPr>
        <p:txBody>
          <a:bodyPr>
            <a:normAutofit fontScale="97500"/>
          </a:bodyPr>
          <a:lstStyle/>
          <a:p>
            <a:r>
              <a:rPr lang="en-US" dirty="0"/>
              <a:t>Design:  Phase II, multicenter, placebo-controlled, dose-finding, double-blind, randomized controlled trial (RCT).</a:t>
            </a:r>
          </a:p>
          <a:p>
            <a:pPr lvl="1"/>
            <a:endParaRPr lang="en-US" dirty="0"/>
          </a:p>
          <a:p>
            <a:pPr marL="228600" lvl="1" algn="l">
              <a:spcBef>
                <a:spcPts val="1000"/>
              </a:spcBef>
              <a:buClrTx/>
              <a:buSzTx/>
            </a:pPr>
            <a:r>
              <a:rPr lang="en-US" sz="2800" dirty="0"/>
              <a:t>Sites: </a:t>
            </a:r>
            <a:r>
              <a:rPr lang="en-US" dirty="0"/>
              <a:t>10 countries (Belgium, France, Israel, Italy, Japan, Mexico, Poland, Spain, UK, USA).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Duration: January 2020 - January 2023.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D32BB48-A80E-FB22-E31E-3182894407EC}"/>
              </a:ext>
            </a:extLst>
          </p:cNvPr>
          <p:cNvCxnSpPr>
            <a:stCxn id="1038" idx="2"/>
            <a:endCxn id="17" idx="0"/>
          </p:cNvCxnSpPr>
          <p:nvPr/>
        </p:nvCxnSpPr>
        <p:spPr>
          <a:xfrm>
            <a:off x="9723613" y="3977910"/>
            <a:ext cx="288925" cy="598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EE176B33-E380-15B4-1E4D-1CAFD24030B1}"/>
              </a:ext>
            </a:extLst>
          </p:cNvPr>
          <p:cNvGrpSpPr/>
          <p:nvPr/>
        </p:nvGrpSpPr>
        <p:grpSpPr>
          <a:xfrm>
            <a:off x="7783053" y="1871529"/>
            <a:ext cx="3881120" cy="3466849"/>
            <a:chOff x="7432675" y="2150745"/>
            <a:chExt cx="3881120" cy="3335020"/>
          </a:xfrm>
        </p:grpSpPr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32675" y="2150745"/>
              <a:ext cx="3881120" cy="20262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20075" y="4752340"/>
              <a:ext cx="361950" cy="4191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11285" y="4752340"/>
              <a:ext cx="361950" cy="4191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81185" y="4752340"/>
              <a:ext cx="361950" cy="4191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176510" y="4752340"/>
              <a:ext cx="361950" cy="419100"/>
            </a:xfrm>
            <a:prstGeom prst="rect">
              <a:avLst/>
            </a:prstGeom>
          </p:spPr>
        </p:pic>
        <p:sp>
          <p:nvSpPr>
            <p:cNvPr id="20" name="Text Box 19"/>
            <p:cNvSpPr txBox="1"/>
            <p:nvPr/>
          </p:nvSpPr>
          <p:spPr>
            <a:xfrm>
              <a:off x="8087360" y="5183505"/>
              <a:ext cx="494665" cy="275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3D75"/>
                  </a:solidFill>
                  <a:latin typeface="GOTHAM-MEDIUM" panose="02000604040000020004" pitchFamily="2" charset="0"/>
                </a:rPr>
                <a:t>5mg</a:t>
              </a:r>
              <a:endParaRPr lang="en-US" sz="1200"/>
            </a:p>
          </p:txBody>
        </p:sp>
        <p:sp>
          <p:nvSpPr>
            <p:cNvPr id="21" name="Text Box 20"/>
            <p:cNvSpPr txBox="1"/>
            <p:nvPr/>
          </p:nvSpPr>
          <p:spPr>
            <a:xfrm>
              <a:off x="8914130" y="5189220"/>
              <a:ext cx="555625" cy="275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3D75"/>
                  </a:solidFill>
                  <a:latin typeface="GOTHAM-MEDIUM" panose="02000604040000020004" pitchFamily="2" charset="0"/>
                </a:rPr>
                <a:t>10mg</a:t>
              </a:r>
              <a:endParaRPr lang="en-US" sz="1200"/>
            </a:p>
          </p:txBody>
        </p:sp>
        <p:sp>
          <p:nvSpPr>
            <p:cNvPr id="22" name="Text Box 21"/>
            <p:cNvSpPr txBox="1"/>
            <p:nvPr/>
          </p:nvSpPr>
          <p:spPr>
            <a:xfrm>
              <a:off x="9373235" y="5210175"/>
              <a:ext cx="555625" cy="275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3D75"/>
                  </a:solidFill>
                  <a:latin typeface="GOTHAM-MEDIUM" panose="02000604040000020004" pitchFamily="2" charset="0"/>
                </a:rPr>
                <a:t>15mg</a:t>
              </a:r>
              <a:endParaRPr lang="en-US" sz="1200"/>
            </a:p>
          </p:txBody>
        </p:sp>
        <p:sp>
          <p:nvSpPr>
            <p:cNvPr id="24" name="Text Box 23"/>
            <p:cNvSpPr txBox="1"/>
            <p:nvPr/>
          </p:nvSpPr>
          <p:spPr>
            <a:xfrm>
              <a:off x="9983470" y="5210175"/>
              <a:ext cx="748030" cy="275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3D75"/>
                  </a:solidFill>
                  <a:latin typeface="GOTHAM-MEDIUM" panose="02000604040000020004" pitchFamily="2" charset="0"/>
                </a:rPr>
                <a:t>Placebo</a:t>
              </a:r>
              <a:endParaRPr lang="en-US" sz="1200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205C5AC-125A-4120-16E8-85E64A2F7FAF}"/>
                </a:ext>
              </a:extLst>
            </p:cNvPr>
            <p:cNvCxnSpPr>
              <a:cxnSpLocks/>
              <a:stCxn id="1038" idx="2"/>
            </p:cNvCxnSpPr>
            <p:nvPr/>
          </p:nvCxnSpPr>
          <p:spPr>
            <a:xfrm>
              <a:off x="9373235" y="4177030"/>
              <a:ext cx="803275" cy="5753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930FAC6-10DC-7449-FC95-813002269B3E}"/>
                </a:ext>
              </a:extLst>
            </p:cNvPr>
            <p:cNvCxnSpPr>
              <a:stCxn id="1038" idx="2"/>
            </p:cNvCxnSpPr>
            <p:nvPr/>
          </p:nvCxnSpPr>
          <p:spPr>
            <a:xfrm flipH="1">
              <a:off x="9154795" y="4177030"/>
              <a:ext cx="218440" cy="5096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5DFD505-A43D-B093-BC17-429C337D3EFE}"/>
                </a:ext>
              </a:extLst>
            </p:cNvPr>
            <p:cNvCxnSpPr>
              <a:stCxn id="1038" idx="2"/>
            </p:cNvCxnSpPr>
            <p:nvPr/>
          </p:nvCxnSpPr>
          <p:spPr>
            <a:xfrm flipH="1">
              <a:off x="8581142" y="4177030"/>
              <a:ext cx="792093" cy="6203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D63079C-77EF-15FF-368F-C3E34C974136}"/>
              </a:ext>
            </a:extLst>
          </p:cNvPr>
          <p:cNvSpPr txBox="1"/>
          <p:nvPr/>
        </p:nvSpPr>
        <p:spPr>
          <a:xfrm>
            <a:off x="8502595" y="6561736"/>
            <a:ext cx="4055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2024;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273" y="1365884"/>
            <a:ext cx="10515600" cy="819151"/>
          </a:xfrm>
        </p:spPr>
        <p:txBody>
          <a:bodyPr>
            <a:normAutofit/>
          </a:bodyPr>
          <a:lstStyle/>
          <a:p>
            <a:r>
              <a:rPr lang="en-US" sz="3800" dirty="0"/>
              <a:t>Study Patients and Interventions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4" y="2185035"/>
            <a:ext cx="11058525" cy="3742372"/>
          </a:xfrm>
        </p:spPr>
        <p:txBody>
          <a:bodyPr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 Medium" panose="00000600000000000000"/>
              <a:buNone/>
            </a:pPr>
            <a:r>
              <a:rPr lang="en-US" sz="1600" b="1" dirty="0"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INCLUSION CRITERIA:</a:t>
            </a:r>
            <a:endParaRPr lang="en-US" sz="1600" b="1" strike="noStrike" cap="none" dirty="0">
              <a:latin typeface="Gotham Book" pitchFamily="50" charset="0"/>
              <a:cs typeface="Gotham Book" pitchFamily="50" charset="0"/>
              <a:sym typeface="Montserrat Medium" panose="0000060000000000000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AutoNum type="arabicPeriod"/>
            </a:pPr>
            <a:r>
              <a:rPr lang="en-US" sz="1600" dirty="0"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≥18 years - 80 years, with or without type 2 diabetes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AutoNum type="arabicPeriod"/>
            </a:pPr>
            <a:r>
              <a:rPr lang="en-US" sz="1600" dirty="0"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BMI 27-50 kg/m²</a:t>
            </a:r>
            <a:endParaRPr lang="en-US" sz="1600" u="none" strike="noStrike" cap="none" dirty="0">
              <a:latin typeface="Gotham Book" pitchFamily="50" charset="0"/>
              <a:cs typeface="Gotham Book" pitchFamily="50" charset="0"/>
              <a:sym typeface="Montserrat Medium" panose="00000600000000000000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AutoNum type="arabicPeriod"/>
            </a:pPr>
            <a:r>
              <a:rPr lang="en-US" sz="1600" dirty="0"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biopsy-confirmed MASH</a:t>
            </a:r>
            <a:endParaRPr lang="en-US" sz="1600" u="none" strike="noStrike" cap="none" dirty="0">
              <a:latin typeface="Gotham Book" pitchFamily="50" charset="0"/>
              <a:cs typeface="Gotham Book" pitchFamily="50" charset="0"/>
              <a:sym typeface="Montserrat Medium" panose="00000600000000000000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AutoNum type="arabicPeriod"/>
            </a:pPr>
            <a:r>
              <a:rPr lang="en-US" sz="1600" dirty="0"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NAS ≥4 and fibrosis stage (F2-F3)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AutoNum type="arabicPeriod"/>
            </a:pPr>
            <a:endParaRPr lang="en-US" sz="1600" u="none" strike="noStrike" cap="none" dirty="0">
              <a:latin typeface="Gotham Book" pitchFamily="50" charset="0"/>
              <a:cs typeface="Gotham Book" pitchFamily="50" charset="0"/>
              <a:sym typeface="Montserrat Medium" panose="0000060000000000000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 Medium" panose="00000600000000000000"/>
              <a:buNone/>
            </a:pPr>
            <a:endParaRPr lang="en-US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3" name="TextBox 3"/>
          <p:cNvSpPr txBox="1"/>
          <p:nvPr/>
        </p:nvSpPr>
        <p:spPr>
          <a:xfrm>
            <a:off x="8701722" y="6545768"/>
            <a:ext cx="3458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2024;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r>
              <a:rPr lang="en-US" sz="8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.</a:t>
            </a:r>
            <a:endParaRPr lang="en-US" sz="800" dirty="0">
              <a:solidFill>
                <a:schemeClr val="bg1"/>
              </a:solidFill>
              <a:latin typeface="GOTHAM-MEDIUM" panose="02000604040000020004" pitchFamily="2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6207125" y="2185035"/>
            <a:ext cx="4989195" cy="206210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ontserrat Medium" panose="00000600000000000000"/>
              <a:buNone/>
            </a:pPr>
            <a:r>
              <a:rPr lang="en-US" sz="1600" b="1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EXCLUSION CRITERIA:</a:t>
            </a:r>
            <a:endParaRPr lang="en-US" sz="1600" b="1" strike="noStrike" cap="none" dirty="0">
              <a:solidFill>
                <a:srgbClr val="003D75"/>
              </a:solidFill>
              <a:latin typeface="Gotham Book" pitchFamily="50" charset="0"/>
              <a:cs typeface="Gotham Book" pitchFamily="50" charset="0"/>
              <a:sym typeface="Montserrat Medium" panose="00000600000000000000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AutoNum type="arabicPeriod"/>
            </a:pP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Alcohol consumption, &gt;14 drinks/week for women and &gt;21 drinks/week for men.</a:t>
            </a:r>
            <a:endParaRPr lang="en-US" sz="1600" strike="noStrike" cap="none" dirty="0">
              <a:solidFill>
                <a:srgbClr val="003D75"/>
              </a:solidFill>
              <a:latin typeface="Gotham Book" pitchFamily="50" charset="0"/>
              <a:cs typeface="Gotham Book" pitchFamily="50" charset="0"/>
              <a:sym typeface="Montserrat Medium" panose="00000600000000000000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AutoNum type="arabicPeriod"/>
            </a:pP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HbA1c &gt;9.5%</a:t>
            </a:r>
            <a:endParaRPr lang="en-US" sz="1600" strike="noStrike" cap="none" dirty="0">
              <a:solidFill>
                <a:srgbClr val="003D75"/>
              </a:solidFill>
              <a:latin typeface="Gotham Book" pitchFamily="50" charset="0"/>
              <a:cs typeface="Gotham Book" pitchFamily="50" charset="0"/>
              <a:sym typeface="Montserrat Medium" panose="00000600000000000000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AutoNum type="arabicPeriod"/>
            </a:pP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Use of GLP-1 receptor agonists or other weight loss medications</a:t>
            </a:r>
            <a:endParaRPr lang="en-US" sz="1600" strike="noStrike" cap="none" dirty="0">
              <a:solidFill>
                <a:srgbClr val="003D75"/>
              </a:solidFill>
              <a:latin typeface="Gotham Book" pitchFamily="50" charset="0"/>
              <a:cs typeface="Gotham Book" pitchFamily="50" charset="0"/>
              <a:sym typeface="Montserrat Medium" panose="00000600000000000000"/>
            </a:endParaRPr>
          </a:p>
          <a:p>
            <a:pPr marL="2540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AutoNum type="arabicPeriod"/>
            </a:pP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  <a:sym typeface="Montserrat Medium" panose="00000600000000000000"/>
              </a:rPr>
              <a:t>Fibrosis stage F0 (no fibrosis), F1 or F4 (cirrhosis)</a:t>
            </a:r>
            <a:endParaRPr lang="en-US" sz="1600" dirty="0">
              <a:solidFill>
                <a:srgbClr val="003D75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95273" y="3498780"/>
            <a:ext cx="599888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="1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Interventions:</a:t>
            </a:r>
          </a:p>
          <a:p>
            <a:pPr algn="l"/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Participants were randomized into 4 groups (1:1:1:1):</a:t>
            </a:r>
          </a:p>
          <a:p>
            <a:pPr marL="342900" indent="-342900" algn="l">
              <a:buAutoNum type="arabicPeriod"/>
            </a:pP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Tirzepatide 5 mg once weekly</a:t>
            </a:r>
          </a:p>
          <a:p>
            <a:pPr marL="342900" indent="-342900" algn="l">
              <a:buAutoNum type="arabicPeriod"/>
            </a:pP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Tirzepatide 10 mg once weekly</a:t>
            </a:r>
          </a:p>
          <a:p>
            <a:pPr marL="342900" indent="-342900" algn="l">
              <a:buAutoNum type="arabicPeriod"/>
            </a:pP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Tirzepatide 15 mg once weekly</a:t>
            </a:r>
          </a:p>
          <a:p>
            <a:pPr marL="342900" indent="-342900" algn="l">
              <a:buAutoNum type="arabicPeriod"/>
            </a:pP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Placebo once weekly</a:t>
            </a:r>
          </a:p>
          <a:p>
            <a:pPr indent="0" algn="l">
              <a:buNone/>
            </a:pPr>
            <a:endParaRPr lang="en-US" sz="1600" dirty="0">
              <a:solidFill>
                <a:srgbClr val="003D75"/>
              </a:solidFill>
              <a:latin typeface="Gotham Book" pitchFamily="50" charset="0"/>
              <a:cs typeface="Gotham Book" pitchFamily="50" charset="0"/>
            </a:endParaRPr>
          </a:p>
          <a:p>
            <a:pPr indent="0" algn="l">
              <a:buNone/>
            </a:pPr>
            <a:r>
              <a:rPr lang="en-US" sz="1600" b="1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Administration: </a:t>
            </a: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Subcutaneous injections for 52 weeks.</a:t>
            </a:r>
          </a:p>
          <a:p>
            <a:pPr indent="0" algn="l">
              <a:buNone/>
            </a:pPr>
            <a:endParaRPr lang="en-US" sz="1600" dirty="0">
              <a:solidFill>
                <a:srgbClr val="003D75"/>
              </a:solidFill>
              <a:latin typeface="Gotham Book" pitchFamily="50" charset="0"/>
              <a:cs typeface="Gotham Book" pitchFamily="50" charset="0"/>
            </a:endParaRPr>
          </a:p>
          <a:p>
            <a:pPr algn="l"/>
            <a:r>
              <a:rPr lang="en-US" sz="1600" b="1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Dosing:</a:t>
            </a:r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 Started at 2.5 mg once weekly, </a:t>
            </a:r>
          </a:p>
          <a:p>
            <a:pPr algn="l"/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increasing by 2.5 mg every 4 weeks until the target dose </a:t>
            </a:r>
          </a:p>
          <a:p>
            <a:pPr algn="l"/>
            <a:r>
              <a:rPr lang="en-US" sz="1600" dirty="0">
                <a:solidFill>
                  <a:srgbClr val="003D75"/>
                </a:solidFill>
                <a:latin typeface="Gotham Book" pitchFamily="50" charset="0"/>
                <a:cs typeface="Gotham Book" pitchFamily="50" charset="0"/>
              </a:rPr>
              <a:t>(5 mg, 10 mg, or 15 mg).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638" y="1519622"/>
            <a:ext cx="10515600" cy="819151"/>
          </a:xfrm>
        </p:spPr>
        <p:txBody>
          <a:bodyPr>
            <a:normAutofit/>
          </a:bodyPr>
          <a:lstStyle/>
          <a:p>
            <a:r>
              <a:rPr lang="en-US" dirty="0"/>
              <a:t>Outcomes &amp;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008" y="2283851"/>
            <a:ext cx="10700385" cy="3985260"/>
          </a:xfrm>
        </p:spPr>
        <p:txBody>
          <a:bodyPr>
            <a:normAutofit fontScale="95000"/>
          </a:bodyPr>
          <a:lstStyle/>
          <a:p>
            <a:pPr>
              <a:lnSpc>
                <a:spcPct val="100000"/>
              </a:lnSpc>
            </a:pPr>
            <a:r>
              <a:rPr lang="en-US" sz="2500" dirty="0"/>
              <a:t>Primary Outcome: MASH resolution without worsening fibrosis at week 52</a:t>
            </a:r>
            <a:r>
              <a:rPr lang="en-US" dirty="0"/>
              <a:t>. 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MASH resolution criteria: No or simple steatosis; minimal lobular inflammation; no ballooning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en-US" dirty="0"/>
          </a:p>
          <a:p>
            <a:pPr marL="514350" indent="-514350">
              <a:lnSpc>
                <a:spcPct val="100000"/>
              </a:lnSpc>
            </a:pPr>
            <a:r>
              <a:rPr lang="en-US" dirty="0"/>
              <a:t>Secondary Outcomes:</a:t>
            </a:r>
          </a:p>
          <a:p>
            <a:pPr marL="1257300" lvl="2" indent="-342900">
              <a:lnSpc>
                <a:spcPct val="100000"/>
              </a:lnSpc>
              <a:buAutoNum type="arabicPeriod"/>
            </a:pPr>
            <a:r>
              <a:rPr lang="en-US" dirty="0"/>
              <a:t>Decrease in at least 1 fibrosis stage w/o worsening MASH.</a:t>
            </a:r>
          </a:p>
          <a:p>
            <a:pPr marL="1257300" lvl="2" indent="-342900">
              <a:lnSpc>
                <a:spcPct val="100000"/>
              </a:lnSpc>
              <a:buAutoNum type="arabicPeriod"/>
            </a:pPr>
            <a:r>
              <a:rPr lang="en-US" dirty="0">
                <a:sym typeface="+mn-ea"/>
              </a:rPr>
              <a:t>Decrease </a:t>
            </a:r>
            <a:r>
              <a:rPr lang="en-US" dirty="0"/>
              <a:t>of MAFLD activity score by at least 2 points, with at least 1 point reduction in steatosis, lobular inflammation, and hepatocyte ballooning.</a:t>
            </a:r>
          </a:p>
          <a:p>
            <a:pPr marL="1257300" lvl="2" indent="-342900">
              <a:lnSpc>
                <a:spcPct val="100000"/>
              </a:lnSpc>
              <a:buAutoNum type="arabicPeriod"/>
            </a:pPr>
            <a:r>
              <a:rPr lang="en-US" dirty="0"/>
              <a:t>Changes in liver fat content via MRI-PDFF.</a:t>
            </a:r>
          </a:p>
          <a:p>
            <a:pPr marL="1257300" lvl="2" indent="-342900">
              <a:lnSpc>
                <a:spcPct val="100000"/>
              </a:lnSpc>
              <a:buAutoNum type="arabicPeriod"/>
            </a:pPr>
            <a:r>
              <a:rPr lang="en-US" dirty="0"/>
              <a:t>Changes in body weight.</a:t>
            </a:r>
          </a:p>
        </p:txBody>
      </p:sp>
      <p:sp>
        <p:nvSpPr>
          <p:cNvPr id="13" name="TextBox 3"/>
          <p:cNvSpPr txBox="1"/>
          <p:nvPr/>
        </p:nvSpPr>
        <p:spPr>
          <a:xfrm>
            <a:off x="8681797" y="6581001"/>
            <a:ext cx="34331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2024;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endParaRPr lang="en-US" sz="1200" dirty="0">
              <a:solidFill>
                <a:schemeClr val="bg1"/>
              </a:solidFill>
              <a:latin typeface="GOTHAM-MEDIUM" panose="02000604040000020004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460" y="1491145"/>
            <a:ext cx="10515600" cy="819151"/>
          </a:xfrm>
        </p:spPr>
        <p:txBody>
          <a:bodyPr>
            <a:normAutofit/>
          </a:bodyPr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253" y="2320198"/>
            <a:ext cx="10760765" cy="403479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Study Population: </a:t>
            </a:r>
            <a:r>
              <a:rPr lang="en-US" sz="1800" dirty="0"/>
              <a:t>190 randomized (mean age 54.4 years, 86% White, 12% Asian, 36% Hispanic).                     165 completed the trial, and 157 had evaluable end-of-treatment biopsies at week 52.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Additional demographic data: </a:t>
            </a:r>
            <a:r>
              <a:rPr lang="en-US" sz="1800" dirty="0"/>
              <a:t>Mean BMI was 36.1; 52% had type II diabetes mellitus; fibrosis stage at enrollment was F2 in 43% and F3 in 57%. Target tirzepatide dose was achieved among 96%, 96%, and 85% in the 5mg, 10mg, and 15mg </a:t>
            </a:r>
            <a:r>
              <a:rPr lang="en-US" sz="1800" dirty="0" err="1"/>
              <a:t>subq</a:t>
            </a:r>
            <a:r>
              <a:rPr lang="en-US" sz="1800" dirty="0"/>
              <a:t> weekly groups, respectively.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/>
          </a:p>
          <a:p>
            <a:pPr marL="228600" lvl="1" algn="l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1800" b="1" dirty="0"/>
              <a:t>MASH Resolution (Week 52): </a:t>
            </a:r>
            <a:r>
              <a:rPr lang="en-US" sz="1800" dirty="0"/>
              <a:t>44% in 5 mg group, 56% in 10 mg group, 62% in 15 mg group vs 10% in placebo group (</a:t>
            </a:r>
            <a:r>
              <a:rPr lang="en-US" sz="1800" i="1" dirty="0"/>
              <a:t>P</a:t>
            </a:r>
            <a:r>
              <a:rPr lang="en-US" sz="1800" dirty="0"/>
              <a:t> &lt; 0.001 for all three tirzepatide groups vs placebo).</a:t>
            </a:r>
          </a:p>
          <a:p>
            <a:pPr marL="228600" lvl="1" algn="l">
              <a:lnSpc>
                <a:spcPct val="100000"/>
              </a:lnSpc>
              <a:spcBef>
                <a:spcPts val="0"/>
              </a:spcBef>
              <a:buClrTx/>
              <a:buSzTx/>
            </a:pPr>
            <a:endParaRPr lang="en-US" sz="1800" dirty="0"/>
          </a:p>
          <a:p>
            <a:pPr marL="228600" lvl="1" algn="l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1800" b="1" dirty="0"/>
              <a:t>Improvement in Fibrosis Stage (Week 52): </a:t>
            </a:r>
            <a:r>
              <a:rPr lang="en-US" sz="1800" dirty="0"/>
              <a:t>55% in 5 mg group, 51% in 10 mg group, 51% in 15 mg group vs 30% in placebo group. (No adjustment made for multiple comparisons in statistical analysis. </a:t>
            </a:r>
            <a:r>
              <a:rPr lang="en-US" sz="1800" i="1" dirty="0"/>
              <a:t>P</a:t>
            </a:r>
            <a:r>
              <a:rPr lang="en-US" sz="1800" dirty="0"/>
              <a:t> values not reported)</a:t>
            </a:r>
          </a:p>
          <a:p>
            <a:pPr marL="228600" lvl="1" algn="l">
              <a:lnSpc>
                <a:spcPct val="100000"/>
              </a:lnSpc>
              <a:spcBef>
                <a:spcPts val="0"/>
              </a:spcBef>
              <a:buClrTx/>
              <a:buSzTx/>
            </a:pPr>
            <a:endParaRPr lang="en-US" sz="1800" dirty="0"/>
          </a:p>
        </p:txBody>
      </p:sp>
      <p:sp>
        <p:nvSpPr>
          <p:cNvPr id="13" name="TextBox 3"/>
          <p:cNvSpPr txBox="1"/>
          <p:nvPr/>
        </p:nvSpPr>
        <p:spPr>
          <a:xfrm>
            <a:off x="8534331" y="6581001"/>
            <a:ext cx="34331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2024;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endParaRPr lang="en-US" sz="1200" dirty="0">
              <a:solidFill>
                <a:schemeClr val="bg1"/>
              </a:solidFill>
              <a:latin typeface="GOTHAM-MEDIUM" panose="02000604040000020004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253" y="1400354"/>
            <a:ext cx="10515600" cy="819151"/>
          </a:xfrm>
        </p:spPr>
        <p:txBody>
          <a:bodyPr>
            <a:normAutofit/>
          </a:bodyPr>
          <a:lstStyle/>
          <a:p>
            <a:r>
              <a:rPr lang="en-US" dirty="0"/>
              <a:t>Results</a:t>
            </a:r>
          </a:p>
        </p:txBody>
      </p:sp>
      <p:sp>
        <p:nvSpPr>
          <p:cNvPr id="13" name="TextBox 3"/>
          <p:cNvSpPr txBox="1"/>
          <p:nvPr/>
        </p:nvSpPr>
        <p:spPr>
          <a:xfrm>
            <a:off x="8561070" y="6581001"/>
            <a:ext cx="3458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Loomba R, et al. NEJM 2024;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Rich N. EBGI July 2024</a:t>
            </a:r>
            <a:r>
              <a:rPr lang="en-US" sz="800" dirty="0">
                <a:solidFill>
                  <a:schemeClr val="bg1"/>
                </a:solidFill>
                <a:latin typeface="GOTHAM-MEDIUM" panose="02000604040000020004" pitchFamily="2" charset="0"/>
                <a:sym typeface="+mn-ea"/>
              </a:rPr>
              <a:t>.</a:t>
            </a:r>
            <a:endParaRPr lang="en-US" sz="800" dirty="0">
              <a:solidFill>
                <a:schemeClr val="bg1"/>
              </a:solidFill>
              <a:latin typeface="GOTHAM-MEDIUM" panose="02000604040000020004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438352"/>
              </p:ext>
            </p:extLst>
          </p:nvPr>
        </p:nvGraphicFramePr>
        <p:xfrm>
          <a:off x="210820" y="2152650"/>
          <a:ext cx="5493385" cy="4048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5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0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6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1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6570"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GOTHAM-LIGH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GOTHAM-LIGHT" pitchFamily="2" charset="0"/>
                          <a:ea typeface="+mn-ea"/>
                          <a:cs typeface="+mn-cs"/>
                          <a:sym typeface="Arial" panose="020B0604020202020204"/>
                        </a:rPr>
                        <a:t>Tirzepatide 5MG</a:t>
                      </a:r>
                      <a:endParaRPr lang="en-US" sz="1200" b="0" i="0" dirty="0">
                        <a:latin typeface="GOTHAM-LIGH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GOTHAM-LIGHT" pitchFamily="2" charset="0"/>
                          <a:ea typeface="+mn-ea"/>
                          <a:cs typeface="+mn-cs"/>
                          <a:sym typeface="Arial" panose="020B0604020202020204"/>
                        </a:rPr>
                        <a:t>Tirzepatide 10MG</a:t>
                      </a:r>
                      <a:endParaRPr lang="en-US" sz="1200" b="0" i="0" dirty="0">
                        <a:latin typeface="GOTHAM-LIGH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GOTHAM-LIGHT" pitchFamily="2" charset="0"/>
                          <a:ea typeface="+mn-ea"/>
                          <a:cs typeface="+mn-cs"/>
                          <a:sym typeface="Arial" panose="020B0604020202020204"/>
                        </a:rPr>
                        <a:t>Tirzepatide 15MG</a:t>
                      </a:r>
                      <a:endParaRPr lang="en-US" sz="1200" b="0" i="0" dirty="0">
                        <a:latin typeface="GOTHAM-LIGH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GOTHAM-LIGHT" pitchFamily="2" charset="0"/>
                        </a:rPr>
                        <a:t>PLACEBO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GOTHAM-LIGHT" pitchFamily="2" charset="0"/>
                        </a:rPr>
                        <a:t>SECONDARY</a:t>
                      </a:r>
                      <a:r>
                        <a:rPr lang="en-US" sz="1200" b="0" i="0" dirty="0">
                          <a:latin typeface="GOTHAM-LIGHT" pitchFamily="2" charset="0"/>
                        </a:rPr>
                        <a:t> 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GOTHAM-LIGHT" pitchFamily="2" charset="0"/>
                        </a:rPr>
                        <a:t>OUTCOMES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GOTHAM-LIGHT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GOTHAM-LIGHT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GOTHAM-LIGHT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GOTHAM-LIGHT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705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GOTHAM-LIGHT" pitchFamily="2" charset="0"/>
                        </a:rPr>
                        <a:t>IMPROVEMENT OF AT LEAST 1 FIBROSIS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GOTHAM-LIGHT" pitchFamily="2" charset="0"/>
                        </a:rPr>
                        <a:t>MEAN PERCENTAGE CHANGE IN BODY 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-10.7%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-13.3%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-15.6%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-0.8%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GOTHAM-LIGHT" pitchFamily="2" charset="0"/>
                        </a:rPr>
                        <a:t>ADVERSE</a:t>
                      </a:r>
                      <a:r>
                        <a:rPr lang="en-US" sz="1200" b="0" i="0" dirty="0">
                          <a:latin typeface="GOTHAM-LIGHT" pitchFamily="2" charset="0"/>
                        </a:rPr>
                        <a:t> 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latin typeface="GOTHAM-LIGHT" pitchFamily="2" charset="0"/>
                        </a:rPr>
                        <a:t>EVENTS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GOTHAM-LIGHT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GOTHAM-LIGHT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GOTHAM-LIGHT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GOTHAM-LIGHT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070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GOTHAM-LIGHT" pitchFamily="2" charset="0"/>
                        </a:rPr>
                        <a:t>NAUSEA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435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GOTHAM-LIGHT" pitchFamily="2" charset="0"/>
                        </a:rPr>
                        <a:t>DIARRHEA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095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latin typeface="GOTHAM-LIGHT" pitchFamily="2" charset="0"/>
                        </a:rPr>
                        <a:t>CONSTIPATION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GOTHAM-LIGHT" pitchFamily="2" charset="0"/>
                        </a:rPr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6040120" y="2152650"/>
          <a:ext cx="5041900" cy="3568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1366</Words>
  <Application>Microsoft Office PowerPoint</Application>
  <PresentationFormat>Widescreen</PresentationFormat>
  <Paragraphs>153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Gotham Book</vt:lpstr>
      <vt:lpstr>GOTHAM-LIGHT</vt:lpstr>
      <vt:lpstr>GOTHAM-MEDIUM</vt:lpstr>
      <vt:lpstr>Helvetica</vt:lpstr>
      <vt:lpstr>Montserrat Medium</vt:lpstr>
      <vt:lpstr>Wingdings</vt:lpstr>
      <vt:lpstr>Office Theme</vt:lpstr>
      <vt:lpstr>PowerPoint Presentation</vt:lpstr>
      <vt:lpstr>Study Question</vt:lpstr>
      <vt:lpstr>Why is This Important?</vt:lpstr>
      <vt:lpstr>Why Is This Important?</vt:lpstr>
      <vt:lpstr>Study Design</vt:lpstr>
      <vt:lpstr>Study Patients and Interventions</vt:lpstr>
      <vt:lpstr>Outcomes &amp; Definitions</vt:lpstr>
      <vt:lpstr>Results</vt:lpstr>
      <vt:lpstr>Results</vt:lpstr>
      <vt:lpstr>Key Study Findings</vt:lpstr>
      <vt:lpstr>Study Limitations</vt:lpstr>
      <vt:lpstr>How Should We Apply This to Our Practice?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 Schoenfeld</dc:creator>
  <cp:lastModifiedBy>Claire Neumann</cp:lastModifiedBy>
  <cp:revision>5</cp:revision>
  <dcterms:created xsi:type="dcterms:W3CDTF">2024-09-02T19:36:19Z</dcterms:created>
  <dcterms:modified xsi:type="dcterms:W3CDTF">2024-09-18T03:21:08Z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1033-5.7.1.8093</vt:lpwstr>
  </property>
</Properties>
</file>