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authors.xml" ContentType="application/vnd.ms-powerpoint.authors+xml"/>
  <Override PartName="/ppt/charts/chart1.xml" ContentType="application/vnd.openxmlformats-officedocument.drawingml.chart+xml"/>
  <Override PartName="/ppt/charts/style1.xml" ContentType="application/vnd.ms-office.chart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olors1.xml" ContentType="application/vnd.ms-office.chartcolorstyle+xml"/>
  <Override PartName="/ppt/theme/theme1.xml" ContentType="application/vnd.openxmlformats-officedocument.theme+xml"/>
  <Override PartName="/ppt/comments/modernComment_107_C588DEF3.xml" ContentType="application/vnd.ms-powerpoint.comment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74" r:id="rId5"/>
    <p:sldId id="266" r:id="rId6"/>
    <p:sldId id="267" r:id="rId7"/>
    <p:sldId id="268" r:id="rId8"/>
    <p:sldId id="275" r:id="rId9"/>
    <p:sldId id="269" r:id="rId10"/>
    <p:sldId id="276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E0BEB3-EF9F-6C50-9ACB-DE129D496A32}" name="Liz Starnes" initials="LS" userId="S::lstarnes@gi.org::c151f559-6359-4377-8098-cbcd4653e9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EA9"/>
    <a:srgbClr val="942C85"/>
    <a:srgbClr val="003D75"/>
    <a:srgbClr val="BC1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EF7BCB-4035-433C-904E-CB0E9BC395BC}" v="4" dt="2024-07-10T17:16:55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40" autoAdjust="0"/>
    <p:restoredTop sz="94660"/>
  </p:normalViewPr>
  <p:slideViewPr>
    <p:cSldViewPr snapToGrid="0">
      <p:cViewPr varScale="1">
        <p:scale>
          <a:sx n="95" d="100"/>
          <a:sy n="95" d="100"/>
        </p:scale>
        <p:origin x="6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Gotham" panose="020B0604020202020204" charset="0"/>
                <a:ea typeface="+mn-ea"/>
                <a:cs typeface="Gotham" panose="020B0604020202020204" charset="0"/>
              </a:defRPr>
            </a:pPr>
            <a:r>
              <a:rPr lang="en-US" sz="1600" dirty="0">
                <a:latin typeface="Gotham" panose="020B0604020202020204" charset="0"/>
                <a:cs typeface="Gotham" panose="020B0604020202020204" charset="0"/>
              </a:rPr>
              <a:t>LUCENT-1: Induction Endpoints (week 12)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Gotham" panose="020B0604020202020204" charset="0"/>
              <a:ea typeface="+mn-ea"/>
              <a:cs typeface="Gotham" panose="020B060402020202020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3986518679361725E-2"/>
          <c:y val="0.18947056008722823"/>
          <c:w val="0.87530987213090483"/>
          <c:h val="0.67931628923595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Mirikizumab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GOTHAM-MEDIUM" panose="02000604040000020004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Clinical Remission</c:v>
                </c:pt>
                <c:pt idx="1">
                  <c:v>Clinical Response</c:v>
                </c:pt>
                <c:pt idx="2">
                  <c:v>Endoscopic Remission</c:v>
                </c:pt>
                <c:pt idx="3">
                  <c:v>Histologic-Endoscopic Mucosal Improvement</c:v>
                </c:pt>
              </c:strCache>
            </c:strRef>
          </c:cat>
          <c:val>
            <c:numRef>
              <c:f>Sheet1!$B$2:$E$2</c:f>
              <c:numCache>
                <c:formatCode>0.00%</c:formatCode>
                <c:ptCount val="4"/>
                <c:pt idx="0">
                  <c:v>0.24199999999999999</c:v>
                </c:pt>
                <c:pt idx="1">
                  <c:v>0.63500000000000001</c:v>
                </c:pt>
                <c:pt idx="2">
                  <c:v>0.36299999999999999</c:v>
                </c:pt>
                <c:pt idx="3">
                  <c:v>0.27100000000000002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E-4F01-B7EC-23129040A5D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Placebo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GOTHAM-MEDIUM" panose="02000604040000020004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Clinical Remission</c:v>
                </c:pt>
                <c:pt idx="1">
                  <c:v>Clinical Response</c:v>
                </c:pt>
                <c:pt idx="2">
                  <c:v>Endoscopic Remission</c:v>
                </c:pt>
                <c:pt idx="3">
                  <c:v>Histologic-Endoscopic Mucosal Improvement</c:v>
                </c:pt>
              </c:strCache>
            </c:strRef>
          </c:cat>
          <c:val>
            <c:numRef>
              <c:f>Sheet1!$B$3:$E$3</c:f>
              <c:numCache>
                <c:formatCode>0.00%</c:formatCode>
                <c:ptCount val="4"/>
                <c:pt idx="0">
                  <c:v>0.13300000000000001</c:v>
                </c:pt>
                <c:pt idx="1">
                  <c:v>0.42199999999999999</c:v>
                </c:pt>
                <c:pt idx="2">
                  <c:v>0.21099999999999999</c:v>
                </c:pt>
                <c:pt idx="3">
                  <c:v>0.13900000000000001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1E-4F01-B7EC-23129040A5D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07486752"/>
        <c:axId val="403550864"/>
      </c:barChart>
      <c:catAx>
        <c:axId val="50748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2"/>
                </a:solidFill>
                <a:latin typeface="GOTHAM-MEDIUM" panose="02000604040000020004" pitchFamily="2" charset="0"/>
                <a:ea typeface="+mn-ea"/>
                <a:cs typeface="+mn-cs"/>
              </a:defRPr>
            </a:pPr>
            <a:endParaRPr lang="en-US"/>
          </a:p>
        </c:txPr>
        <c:crossAx val="403550864"/>
        <c:crosses val="autoZero"/>
        <c:auto val="1"/>
        <c:lblAlgn val="ctr"/>
        <c:lblOffset val="100"/>
        <c:noMultiLvlLbl val="0"/>
      </c:catAx>
      <c:valAx>
        <c:axId val="403550864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GOTHAM-MEDIUM" panose="02000604040000020004" pitchFamily="2" charset="0"/>
                <a:ea typeface="+mn-ea"/>
                <a:cs typeface="+mn-cs"/>
              </a:defRPr>
            </a:pPr>
            <a:endParaRPr lang="en-US"/>
          </a:p>
        </c:txPr>
        <c:crossAx val="50748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300140704728729"/>
          <c:y val="9.0020206701408756E-2"/>
          <c:w val="0.56446928511283101"/>
          <c:h val="5.66903914873153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2"/>
              </a:solidFill>
              <a:latin typeface="Gotham" panose="020B0604020202020204" charset="0"/>
              <a:ea typeface="+mn-ea"/>
              <a:cs typeface="Gotham" panose="020B060402020202020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Gotham" panose="020B0604020202020204" charset="0"/>
                <a:ea typeface="+mn-ea"/>
                <a:cs typeface="Gotham" panose="020B0604020202020204" charset="0"/>
              </a:defRPr>
            </a:pPr>
            <a:r>
              <a:rPr lang="en-US" sz="1600" dirty="0">
                <a:latin typeface="Gotham" panose="020B0604020202020204" charset="0"/>
                <a:cs typeface="Gotham" panose="020B0604020202020204" charset="0"/>
              </a:rPr>
              <a:t>LUCENT-2: Maintenance</a:t>
            </a:r>
            <a:r>
              <a:rPr lang="en-US" sz="1600" baseline="0" dirty="0">
                <a:latin typeface="Gotham" panose="020B0604020202020204" charset="0"/>
                <a:cs typeface="Gotham" panose="020B0604020202020204" charset="0"/>
              </a:rPr>
              <a:t> Endpoints (week 40)</a:t>
            </a:r>
            <a:endParaRPr lang="en-US" sz="1600" dirty="0">
              <a:latin typeface="Gotham" panose="020B0604020202020204" charset="0"/>
              <a:cs typeface="Gotham" panose="020B060402020202020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Gotham" panose="020B0604020202020204" charset="0"/>
              <a:ea typeface="+mn-ea"/>
              <a:cs typeface="Gotham" panose="020B060402020202020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Mirikizumab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GOTHAM-MEDIUM" panose="02000604040000020004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Clinical Remission</c:v>
                </c:pt>
                <c:pt idx="1">
                  <c:v>Glucocorticoid-free Clinical Remission</c:v>
                </c:pt>
                <c:pt idx="2">
                  <c:v>Maintenance of Clinical Remission</c:v>
                </c:pt>
                <c:pt idx="3">
                  <c:v>Endoscopic Remission</c:v>
                </c:pt>
                <c:pt idx="4">
                  <c:v>Histologic Endoscopic mucosal Remission</c:v>
                </c:pt>
                <c:pt idx="5">
                  <c:v>Bowel-Urgency Remission</c:v>
                </c:pt>
              </c:strCache>
            </c:strRef>
          </c:cat>
          <c:val>
            <c:numRef>
              <c:f>Sheet1!$B$2:$G$2</c:f>
              <c:numCache>
                <c:formatCode>0.00%</c:formatCode>
                <c:ptCount val="6"/>
                <c:pt idx="0">
                  <c:v>0.499</c:v>
                </c:pt>
                <c:pt idx="1">
                  <c:v>0.44900000000000001</c:v>
                </c:pt>
                <c:pt idx="2">
                  <c:v>0.63600000000000001</c:v>
                </c:pt>
                <c:pt idx="3">
                  <c:v>0.58599999999999997</c:v>
                </c:pt>
                <c:pt idx="4">
                  <c:v>0.433</c:v>
                </c:pt>
                <c:pt idx="5">
                  <c:v>0.42899999999999999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2-41E7-9D02-7405BFCC4FF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Placebo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GOTHAM-MEDIUM" panose="02000604040000020004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Clinical Remission</c:v>
                </c:pt>
                <c:pt idx="1">
                  <c:v>Glucocorticoid-free Clinical Remission</c:v>
                </c:pt>
                <c:pt idx="2">
                  <c:v>Maintenance of Clinical Remission</c:v>
                </c:pt>
                <c:pt idx="3">
                  <c:v>Endoscopic Remission</c:v>
                </c:pt>
                <c:pt idx="4">
                  <c:v>Histologic Endoscopic mucosal Remission</c:v>
                </c:pt>
                <c:pt idx="5">
                  <c:v>Bowel-Urgency Remission</c:v>
                </c:pt>
              </c:strCache>
            </c:strRef>
          </c:cat>
          <c:val>
            <c:numRef>
              <c:f>Sheet1!$B$3:$G$3</c:f>
              <c:numCache>
                <c:formatCode>0.00%</c:formatCode>
                <c:ptCount val="6"/>
                <c:pt idx="0">
                  <c:v>0.251</c:v>
                </c:pt>
                <c:pt idx="1">
                  <c:v>0.218</c:v>
                </c:pt>
                <c:pt idx="2">
                  <c:v>0.36899999999999999</c:v>
                </c:pt>
                <c:pt idx="3">
                  <c:v>0.29099999999999998</c:v>
                </c:pt>
                <c:pt idx="4">
                  <c:v>0.218</c:v>
                </c:pt>
                <c:pt idx="5" formatCode="0%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62-41E7-9D02-7405BFCC4F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02018528"/>
        <c:axId val="739300544"/>
      </c:barChart>
      <c:catAx>
        <c:axId val="80201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2"/>
                </a:solidFill>
                <a:latin typeface="GOTHAM-MEDIUM" panose="02000604040000020004" pitchFamily="2" charset="0"/>
                <a:ea typeface="+mn-ea"/>
                <a:cs typeface="+mn-cs"/>
              </a:defRPr>
            </a:pPr>
            <a:endParaRPr lang="en-US"/>
          </a:p>
        </c:txPr>
        <c:crossAx val="739300544"/>
        <c:crosses val="autoZero"/>
        <c:auto val="1"/>
        <c:lblAlgn val="ctr"/>
        <c:lblOffset val="100"/>
        <c:noMultiLvlLbl val="0"/>
      </c:catAx>
      <c:valAx>
        <c:axId val="739300544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GOTHAM-MEDIUM" panose="02000604040000020004" pitchFamily="2" charset="0"/>
                <a:ea typeface="+mn-ea"/>
                <a:cs typeface="+mn-cs"/>
              </a:defRPr>
            </a:pPr>
            <a:endParaRPr lang="en-US"/>
          </a:p>
        </c:txPr>
        <c:crossAx val="802018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2"/>
              </a:solidFill>
              <a:latin typeface="Gotham" panose="020B0604020202020204" charset="0"/>
              <a:ea typeface="+mn-ea"/>
              <a:cs typeface="Gotham" panose="020B060402020202020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omments/modernComment_107_C588DEF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DB2375A-1555-48FD-8594-932B2AA5413C}" authorId="{2EE0BEB3-EF9F-6C50-9ACB-DE129D496A32}" created="2024-07-10T16:51:57.90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14081523" sldId="263"/>
      <ac:spMk id="7" creationId="{5B866E52-EF31-0E01-48B9-894811A6E3DB}"/>
      <ac:txMk cp="18" len="152">
        <ac:context len="172" hash="4116572987"/>
      </ac:txMk>
    </ac:txMkLst>
    <p188:pos x="6671420" y="309583"/>
    <p188:txBody>
      <a:bodyPr/>
      <a:lstStyle/>
      <a:p>
        <a:r>
          <a:rPr lang="en-US"/>
          <a:t>I only reformatted this text.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B337473-AE01-E8F1-AAE4-6D28494C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114" y="2796691"/>
            <a:ext cx="8523110" cy="1579211"/>
          </a:xfrm>
        </p:spPr>
        <p:txBody>
          <a:bodyPr anchor="ctr"/>
          <a:lstStyle>
            <a:lvl1pPr algn="ctr">
              <a:defRPr sz="6000">
                <a:solidFill>
                  <a:srgbClr val="003F7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7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37632C-7224-6BDD-D041-5A11D3E2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5DEA43-8C40-7372-C11C-BEEFA25D2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3742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B25B6F0-D570-75C3-23ED-031A359C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699FCDD-E668-506A-27CD-FCEA4A8F7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79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EA18C6-69C7-49EC-4221-FCEC9350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57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94707-134A-4F04-81B7-7EDDF30B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47677B-2AB2-4AFC-A6D1-6E38DFC5DE7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4458D-B5AE-4828-9172-65AA1B2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352EA-6E76-4AD6-9B3E-4E07B0E5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CFF39-0A6A-4D80-BF9C-75B668F63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5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219D26D-7908-6228-7857-70FD7CBB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3456CCF-23B7-C8C1-3AA4-366AFC1DE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4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D75"/>
          </a:solidFill>
          <a:latin typeface="GOTHAM-MEDIUM" panose="0200060404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07_C588DEF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E9C9-A200-B6F8-B11F-AF0D76EF2252}"/>
              </a:ext>
            </a:extLst>
          </p:cNvPr>
          <p:cNvSpPr txBox="1">
            <a:spLocks/>
          </p:cNvSpPr>
          <p:nvPr/>
        </p:nvSpPr>
        <p:spPr>
          <a:xfrm>
            <a:off x="524494" y="2311403"/>
            <a:ext cx="8513605" cy="1579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3D75"/>
                </a:solidFill>
                <a:latin typeface="GOTHAM-MEDIUM" panose="0200060404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4200" dirty="0"/>
              <a:t>Mirikizumab for Induction and Maintenance of Remission in Ulcerative Colitis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17BB80-425C-EC4F-F135-577DA11F835A}"/>
              </a:ext>
            </a:extLst>
          </p:cNvPr>
          <p:cNvSpPr txBox="1"/>
          <p:nvPr/>
        </p:nvSpPr>
        <p:spPr>
          <a:xfrm>
            <a:off x="9157802" y="31450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Original Article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7D0FD-20B4-E41E-8B97-0E903B9B42B9}"/>
              </a:ext>
            </a:extLst>
          </p:cNvPr>
          <p:cNvSpPr txBox="1"/>
          <p:nvPr/>
        </p:nvSpPr>
        <p:spPr>
          <a:xfrm>
            <a:off x="9177840" y="527244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EBGI Summary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576477-7627-C84D-3AE2-3EDFBF5D74C6}"/>
              </a:ext>
            </a:extLst>
          </p:cNvPr>
          <p:cNvSpPr/>
          <p:nvPr/>
        </p:nvSpPr>
        <p:spPr>
          <a:xfrm>
            <a:off x="9481252" y="1773499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OTHAM-MEDIUM" panose="02000604040000020004" pitchFamily="2" charset="0"/>
              </a:rPr>
              <a:t>QR Code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F93AA0-B0D6-A05E-BA9E-6885C7F52FBA}"/>
              </a:ext>
            </a:extLst>
          </p:cNvPr>
          <p:cNvSpPr/>
          <p:nvPr/>
        </p:nvSpPr>
        <p:spPr>
          <a:xfrm>
            <a:off x="9481252" y="3900843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OTHAM-MEDIUM" panose="02000604040000020004" pitchFamily="2" charset="0"/>
              </a:rPr>
              <a:t>QR Code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72D5C4-5ABB-11F3-54B0-F39B8EDA32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21" t="6250" r="7186" b="7053"/>
          <a:stretch/>
        </p:blipFill>
        <p:spPr>
          <a:xfrm>
            <a:off x="9397207" y="1679528"/>
            <a:ext cx="1539688" cy="15595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9F58486-ADE9-08D3-BCE6-73C997B3819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583" t="7148" r="7583" b="8314"/>
          <a:stretch/>
        </p:blipFill>
        <p:spPr>
          <a:xfrm>
            <a:off x="9397207" y="3806035"/>
            <a:ext cx="1539688" cy="15343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866E52-EF31-0E01-48B9-894811A6E3DB}"/>
              </a:ext>
            </a:extLst>
          </p:cNvPr>
          <p:cNvSpPr txBox="1"/>
          <p:nvPr/>
        </p:nvSpPr>
        <p:spPr>
          <a:xfrm>
            <a:off x="524495" y="4829576"/>
            <a:ext cx="8788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effectLst/>
                <a:latin typeface="Helvetica" pitchFamily="2" charset="0"/>
              </a:rPr>
              <a:t>Article covered:  </a:t>
            </a:r>
            <a:r>
              <a:rPr lang="en-US" dirty="0" err="1">
                <a:solidFill>
                  <a:srgbClr val="212121"/>
                </a:solidFill>
                <a:effectLst/>
                <a:latin typeface="Helvetica" pitchFamily="2" charset="0"/>
              </a:rPr>
              <a:t>D'Haens</a:t>
            </a:r>
            <a:r>
              <a:rPr lang="en-US" dirty="0">
                <a:solidFill>
                  <a:srgbClr val="212121"/>
                </a:solidFill>
                <a:effectLst/>
                <a:latin typeface="Helvetica" pitchFamily="2" charset="0"/>
              </a:rPr>
              <a:t> G, Dubinsky M, Kobayashi T, et al. Mirikizumab as induction and maintenance therapy for ulcerative colitis. N Engl J Med 2023;388(26):2444-2455.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8152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A654-3F51-395E-A1A2-3B040259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012" y="1379070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0DE2A43-B3E5-5366-AB83-0088F05DA1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764365"/>
              </p:ext>
            </p:extLst>
          </p:nvPr>
        </p:nvGraphicFramePr>
        <p:xfrm>
          <a:off x="680012" y="1622736"/>
          <a:ext cx="11511987" cy="4146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4E3C91C-030E-AC88-41AE-8255EFEA23B1}"/>
              </a:ext>
            </a:extLst>
          </p:cNvPr>
          <p:cNvSpPr txBox="1"/>
          <p:nvPr/>
        </p:nvSpPr>
        <p:spPr>
          <a:xfrm>
            <a:off x="4975413" y="6473706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D’Haens,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33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6A4C-EFA8-2790-0325-C7C39DE1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894" y="1501830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DC82-CA26-FADB-0888-B3C2E2772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894" y="2356538"/>
            <a:ext cx="11647463" cy="3742372"/>
          </a:xfrm>
        </p:spPr>
        <p:txBody>
          <a:bodyPr>
            <a:normAutofit/>
          </a:bodyPr>
          <a:lstStyle/>
          <a:p>
            <a:r>
              <a:rPr lang="en-US" dirty="0"/>
              <a:t>Adverse events similar in the mirikizumab and placebo groups.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600" dirty="0"/>
              <a:t>Six cases of herpes zoster in the </a:t>
            </a:r>
            <a:r>
              <a:rPr lang="en-US" sz="2600" dirty="0" err="1"/>
              <a:t>mirikizumab</a:t>
            </a:r>
            <a:r>
              <a:rPr lang="en-US" sz="2600" dirty="0"/>
              <a:t> group (compared to 1 in control)</a:t>
            </a:r>
          </a:p>
          <a:p>
            <a:pPr lvl="1"/>
            <a:r>
              <a:rPr lang="en-US" sz="2600" dirty="0"/>
              <a:t>In mirikizumab group, CRC reported in two patients during 12-week induction period and unlikely related to drug. Non-melanoma skin cancer and gastric cancer reported in one patient each during 40-week maintenance period. Zero cancers reported in placebo group.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DBCB38-462A-E61B-EAFD-057845270A94}"/>
              </a:ext>
            </a:extLst>
          </p:cNvPr>
          <p:cNvSpPr txBox="1"/>
          <p:nvPr/>
        </p:nvSpPr>
        <p:spPr>
          <a:xfrm>
            <a:off x="4975413" y="6473706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425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BCA69-48AE-B1F2-AAC8-03C55576F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Study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02F7-4812-8840-B631-3F1B65120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Patients taking mirikizumab were more likely to achieve and maintain UC clinical remission compared to placebo-treated patients.</a:t>
            </a:r>
          </a:p>
          <a:p>
            <a:endParaRPr lang="en-US" dirty="0"/>
          </a:p>
          <a:p>
            <a:r>
              <a:rPr lang="en-US" dirty="0"/>
              <a:t>Patients taking mirikizumab were more likely to achieve clinical response and endoscopic response.</a:t>
            </a:r>
          </a:p>
          <a:p>
            <a:endParaRPr lang="en-US" dirty="0"/>
          </a:p>
          <a:p>
            <a:r>
              <a:rPr lang="en-US" dirty="0"/>
              <a:t>First study to report and demonstrate improvement in bowel movement urgency using the Urgency Numerical Rating Scale.</a:t>
            </a:r>
          </a:p>
          <a:p>
            <a:endParaRPr lang="en-US" dirty="0"/>
          </a:p>
          <a:p>
            <a:r>
              <a:rPr lang="en-US" dirty="0"/>
              <a:t>Similar rates of adverse events in both groups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6A2517-90E2-DB97-9AE3-450245D96ABC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D’Haens,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75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FDA1-A25F-D2B1-AF45-16D3F761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7E828-8F87-A0E1-3F34-40F9EABD6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Numerically more cancer and herpes zoster in mirikizumab arm.</a:t>
            </a:r>
          </a:p>
          <a:p>
            <a:r>
              <a:rPr lang="en-US" dirty="0"/>
              <a:t>Long term data needed to further assess safety profile.</a:t>
            </a:r>
          </a:p>
          <a:p>
            <a:r>
              <a:rPr lang="en-US" dirty="0"/>
              <a:t>Comparative studies with IL-23 agents and other biologics needed to determine optimal placement of mirikizumab among IBD medications.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9A1EB-7072-0C70-38C0-7B335D351942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90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7FC7-4099-EFA5-FC93-423E71C75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01" y="1540888"/>
            <a:ext cx="10515600" cy="819151"/>
          </a:xfrm>
        </p:spPr>
        <p:txBody>
          <a:bodyPr>
            <a:normAutofit/>
          </a:bodyPr>
          <a:lstStyle/>
          <a:p>
            <a:r>
              <a:rPr lang="en-US" sz="3400" dirty="0"/>
              <a:t>How Should We Apply This to Our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1CDB1-498E-F08D-128F-7D36861EC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91" y="2434590"/>
            <a:ext cx="11024315" cy="3742372"/>
          </a:xfrm>
        </p:spPr>
        <p:txBody>
          <a:bodyPr>
            <a:normAutofit/>
          </a:bodyPr>
          <a:lstStyle/>
          <a:p>
            <a:r>
              <a:rPr lang="en-US" dirty="0"/>
              <a:t>Where should mirikizumab be placed in moderate-severe UC management compared to other therapies? </a:t>
            </a:r>
          </a:p>
          <a:p>
            <a:r>
              <a:rPr lang="en-US" dirty="0"/>
              <a:t>Is ustekinumab preferable since it’s dosed every 8 weeks? Is mirikizumab preferable because it’s directed at the p19 subunit of IL-23? </a:t>
            </a:r>
          </a:p>
          <a:p>
            <a:r>
              <a:rPr lang="en-US" dirty="0"/>
              <a:t>Should we consider mirikizumab in patients with secondary loss of response to ustekinumab or use agents with different MOAs?</a:t>
            </a:r>
          </a:p>
          <a:p>
            <a:r>
              <a:rPr lang="en-US" dirty="0"/>
              <a:t>Should mirikizumab be considered as a first option for UC patients with significant fecal urgency?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01854-8511-2926-C534-2F61E593C858}"/>
              </a:ext>
            </a:extLst>
          </p:cNvPr>
          <p:cNvSpPr txBox="1"/>
          <p:nvPr/>
        </p:nvSpPr>
        <p:spPr>
          <a:xfrm>
            <a:off x="4975413" y="6473706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28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89CF-F25D-9B4B-433E-8CB4FAA69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20" y="1677272"/>
            <a:ext cx="10515600" cy="819151"/>
          </a:xfrm>
        </p:spPr>
        <p:txBody>
          <a:bodyPr/>
          <a:lstStyle/>
          <a:p>
            <a:r>
              <a:rPr lang="en-US" dirty="0"/>
              <a:t>Study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A3879-2969-9D1E-149A-6B782B31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20" y="2592240"/>
            <a:ext cx="10701270" cy="3742372"/>
          </a:xfrm>
        </p:spPr>
        <p:txBody>
          <a:bodyPr>
            <a:normAutofit/>
          </a:bodyPr>
          <a:lstStyle/>
          <a:p>
            <a:pPr marL="342900" indent="-342900"/>
            <a:r>
              <a:rPr lang="en-US" sz="3600" dirty="0"/>
              <a:t>Is mirikizumab, a monoclonal antibody directed at the p19 subunit of IL-23, effective for induction and maintenance of remission in patients with moderate-severe ulcerative colitis (UC)?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2B3B90-465A-3BC3-E067-23C9118871C6}"/>
              </a:ext>
            </a:extLst>
          </p:cNvPr>
          <p:cNvSpPr txBox="1"/>
          <p:nvPr/>
        </p:nvSpPr>
        <p:spPr>
          <a:xfrm>
            <a:off x="4656379" y="6427592"/>
            <a:ext cx="6671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D’Haens, et al. N Engl J Med 2023;388(26):2444-2455.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Jan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7602-7B80-BAAC-740D-BA43EB6D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1437-13AB-A790-0142-7DBCAABE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518" y="2338773"/>
            <a:ext cx="10877282" cy="38381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Although many medications are available for treatment of moderate to severe UC, many patients fail to achieve or lose response over time.</a:t>
            </a:r>
          </a:p>
          <a:p>
            <a:r>
              <a:rPr lang="en-US" dirty="0"/>
              <a:t>The use of many medications, including anti-TNF agents, is limited by the risk of infection and malignancy.</a:t>
            </a:r>
          </a:p>
          <a:p>
            <a:r>
              <a:rPr lang="en-US" dirty="0"/>
              <a:t>The interleukin-23 (IL-23) pathway is a target to treat autoimmune disorders while minimizing adverse effects.</a:t>
            </a:r>
          </a:p>
          <a:p>
            <a:r>
              <a:rPr lang="en-US" dirty="0"/>
              <a:t>Ustekinumab, which targets the p40 subunit of IL-12 and IL-23, was the first IL-23-directed monoclonal antibody approved for treatment of UC and Crohn’s disease. 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58524-2BF4-C943-6CEB-5E4FBAF76497}"/>
              </a:ext>
            </a:extLst>
          </p:cNvPr>
          <p:cNvSpPr txBox="1"/>
          <p:nvPr/>
        </p:nvSpPr>
        <p:spPr>
          <a:xfrm>
            <a:off x="4975413" y="6544042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0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7602-7B80-BAAC-740D-BA43EB6D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025" y="1658521"/>
            <a:ext cx="10515600" cy="819151"/>
          </a:xfrm>
        </p:spPr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1437-13AB-A790-0142-7DBCAABE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517" y="2580704"/>
            <a:ext cx="11359167" cy="3838189"/>
          </a:xfrm>
        </p:spPr>
        <p:txBody>
          <a:bodyPr>
            <a:normAutofit/>
          </a:bodyPr>
          <a:lstStyle/>
          <a:p>
            <a:r>
              <a:rPr lang="en-US" dirty="0"/>
              <a:t>Hypothetically, selective blockade of the p19 subunit of IL-23 will produce better outcomes vs broader blockade of the p40 subunit of IL-12 and IL-23. </a:t>
            </a:r>
          </a:p>
          <a:p>
            <a:r>
              <a:rPr lang="en-US" dirty="0"/>
              <a:t>Risankizumab, a p19 subunit focused IL-23 monoclonal antibody, is superior to ustekinumab for Crohn’s disease.</a:t>
            </a:r>
          </a:p>
          <a:p>
            <a:r>
              <a:rPr lang="en-US" dirty="0"/>
              <a:t>Mirikizumab is the first p19 subunit focused IL-23 agent approved by the FDA for UC based on LUCENT-1 and LUCENT-2 RCTs.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58524-2BF4-C943-6CEB-5E4FBAF76497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11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384E-EF92-CD61-9E8D-07BD8908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8A65C-307C-489B-9EB9-59513F29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45" y="2338773"/>
            <a:ext cx="6066372" cy="3742372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Design</a:t>
            </a:r>
            <a:r>
              <a:rPr lang="en-US" dirty="0"/>
              <a:t>: Multicenter, phase 3, 12</a:t>
            </a:r>
            <a:r>
              <a:rPr lang="en-US" dirty="0">
                <a:highlight>
                  <a:srgbClr val="FFFF00"/>
                </a:highlight>
              </a:rPr>
              <a:t>-</a:t>
            </a:r>
            <a:r>
              <a:rPr lang="en-US" dirty="0"/>
              <a:t>week (LUCENT-1) and 40</a:t>
            </a:r>
            <a:r>
              <a:rPr lang="en-US" dirty="0">
                <a:highlight>
                  <a:srgbClr val="FFFF00"/>
                </a:highlight>
              </a:rPr>
              <a:t>-</a:t>
            </a:r>
            <a:r>
              <a:rPr lang="en-US" dirty="0"/>
              <a:t>week (LUCENT-2), double-blind, placebo-controlled, randomized controlled trial</a:t>
            </a:r>
          </a:p>
          <a:p>
            <a:r>
              <a:rPr lang="en-US" b="1" u="sng" dirty="0"/>
              <a:t>Setting</a:t>
            </a:r>
            <a:r>
              <a:rPr lang="en-US" dirty="0"/>
              <a:t>: 384 and 367 centers in 34 countries, conducted from October 2018 through November 2021</a:t>
            </a:r>
          </a:p>
          <a:p>
            <a:r>
              <a:rPr lang="en-US" b="1" u="sng" dirty="0"/>
              <a:t>Patients</a:t>
            </a:r>
            <a:r>
              <a:rPr lang="en-US" dirty="0"/>
              <a:t>: Included 1</a:t>
            </a:r>
            <a:r>
              <a:rPr lang="en-US" dirty="0">
                <a:highlight>
                  <a:srgbClr val="FFFF00"/>
                </a:highlight>
              </a:rPr>
              <a:t>,</a:t>
            </a:r>
            <a:r>
              <a:rPr lang="en-US" dirty="0"/>
              <a:t>281 and 544 patients in LUCENT-1 and LUCENT-2</a:t>
            </a:r>
            <a:r>
              <a:rPr lang="en-US" dirty="0">
                <a:highlight>
                  <a:srgbClr val="FFFF00"/>
                </a:highlight>
              </a:rPr>
              <a:t>,</a:t>
            </a:r>
            <a:r>
              <a:rPr lang="en-US" dirty="0"/>
              <a:t> respectively, with moderate to severe ulcerative colitis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EDFC4-7C38-C16B-5D77-B9317C6993BA}"/>
              </a:ext>
            </a:extLst>
          </p:cNvPr>
          <p:cNvSpPr txBox="1"/>
          <p:nvPr/>
        </p:nvSpPr>
        <p:spPr>
          <a:xfrm>
            <a:off x="4975413" y="6503850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  <p:pic>
        <p:nvPicPr>
          <p:cNvPr id="9" name="Graphic 8" descr="Hospital with solid fill">
            <a:extLst>
              <a:ext uri="{FF2B5EF4-FFF2-40B4-BE49-F238E27FC236}">
                <a16:creationId xmlns:a16="http://schemas.microsoft.com/office/drawing/2014/main" id="{3038BD0E-7BDC-C8CB-B946-361DD6AB3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47352" y="4684549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E0F7C1-468E-7406-77EC-F0F61D03F540}"/>
              </a:ext>
            </a:extLst>
          </p:cNvPr>
          <p:cNvSpPr txBox="1"/>
          <p:nvPr/>
        </p:nvSpPr>
        <p:spPr>
          <a:xfrm>
            <a:off x="7878625" y="5032060"/>
            <a:ext cx="3312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latin typeface="GOTHAM-MEDIUM" panose="02000604040000020004" pitchFamily="2" charset="0"/>
              </a:rPr>
              <a:t>INCLUSION CRITERIA</a:t>
            </a:r>
          </a:p>
          <a:p>
            <a:r>
              <a:rPr lang="en-US" sz="800" dirty="0">
                <a:latin typeface="GOTHAM-MEDIUM" panose="02000604040000020004" pitchFamily="2" charset="0"/>
              </a:rPr>
              <a:t>18-80 years of age with moderate to severe ulcerative colitis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5149C0-661A-E533-0EE5-6C50F8063165}"/>
              </a:ext>
            </a:extLst>
          </p:cNvPr>
          <p:cNvSpPr/>
          <p:nvPr/>
        </p:nvSpPr>
        <p:spPr>
          <a:xfrm>
            <a:off x="6612453" y="2876822"/>
            <a:ext cx="914400" cy="457200"/>
          </a:xfrm>
          <a:prstGeom prst="rect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LUCENT-1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AC501FC1-D95A-4BFF-BC7F-E6987A5D155A}"/>
              </a:ext>
            </a:extLst>
          </p:cNvPr>
          <p:cNvSpPr/>
          <p:nvPr/>
        </p:nvSpPr>
        <p:spPr>
          <a:xfrm>
            <a:off x="7668672" y="2345379"/>
            <a:ext cx="1130136" cy="411480"/>
          </a:xfrm>
          <a:prstGeom prst="hexagon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MIRKIZUMAB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8696D5C5-DEBC-A094-1A52-E5E3C2ACF53C}"/>
              </a:ext>
            </a:extLst>
          </p:cNvPr>
          <p:cNvSpPr/>
          <p:nvPr/>
        </p:nvSpPr>
        <p:spPr>
          <a:xfrm>
            <a:off x="7668672" y="3404875"/>
            <a:ext cx="1130136" cy="409323"/>
          </a:xfrm>
          <a:prstGeom prst="hexagon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PLACEBO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4F56FF-DF90-F6B1-C823-357AFA920494}"/>
              </a:ext>
            </a:extLst>
          </p:cNvPr>
          <p:cNvSpPr/>
          <p:nvPr/>
        </p:nvSpPr>
        <p:spPr>
          <a:xfrm>
            <a:off x="8940628" y="2751313"/>
            <a:ext cx="914400" cy="653562"/>
          </a:xfrm>
          <a:prstGeom prst="rect">
            <a:avLst/>
          </a:prstGeom>
          <a:solidFill>
            <a:srgbClr val="6B6E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RESPONSE at WEEK 12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B7A8185-A484-24E5-F893-33C04EB74807}"/>
              </a:ext>
            </a:extLst>
          </p:cNvPr>
          <p:cNvCxnSpPr>
            <a:cxnSpLocks/>
            <a:stCxn id="11" idx="3"/>
            <a:endCxn id="12" idx="3"/>
          </p:cNvCxnSpPr>
          <p:nvPr/>
        </p:nvCxnSpPr>
        <p:spPr>
          <a:xfrm flipV="1">
            <a:off x="7526853" y="2551119"/>
            <a:ext cx="141819" cy="5543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FE793F3-A13C-23AE-FDB5-281026F4F5FB}"/>
              </a:ext>
            </a:extLst>
          </p:cNvPr>
          <p:cNvCxnSpPr>
            <a:cxnSpLocks/>
            <a:stCxn id="11" idx="3"/>
            <a:endCxn id="13" idx="3"/>
          </p:cNvCxnSpPr>
          <p:nvPr/>
        </p:nvCxnSpPr>
        <p:spPr>
          <a:xfrm>
            <a:off x="7526853" y="3105422"/>
            <a:ext cx="141819" cy="504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956C9F1-3209-D1E2-7415-0F3CDA1833AE}"/>
              </a:ext>
            </a:extLst>
          </p:cNvPr>
          <p:cNvCxnSpPr>
            <a:cxnSpLocks/>
          </p:cNvCxnSpPr>
          <p:nvPr/>
        </p:nvCxnSpPr>
        <p:spPr>
          <a:xfrm>
            <a:off x="8798808" y="2550588"/>
            <a:ext cx="141819" cy="5433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7CCEE4F-BA19-6C43-B33C-8785231E48A2}"/>
              </a:ext>
            </a:extLst>
          </p:cNvPr>
          <p:cNvCxnSpPr>
            <a:cxnSpLocks/>
          </p:cNvCxnSpPr>
          <p:nvPr/>
        </p:nvCxnSpPr>
        <p:spPr>
          <a:xfrm flipV="1">
            <a:off x="8798807" y="3084803"/>
            <a:ext cx="141819" cy="5161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9C0D6FC-47BB-A1D1-04B1-6ED59FA839A5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9269274" y="3400880"/>
            <a:ext cx="0" cy="647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3E15BEFF-93C0-5CB2-A0F1-283CFD66828B}"/>
              </a:ext>
            </a:extLst>
          </p:cNvPr>
          <p:cNvSpPr/>
          <p:nvPr/>
        </p:nvSpPr>
        <p:spPr>
          <a:xfrm>
            <a:off x="8812074" y="4048874"/>
            <a:ext cx="914400" cy="457200"/>
          </a:xfrm>
          <a:prstGeom prst="rect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LUCENT-2</a:t>
            </a: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35659AEB-1909-F14F-9D5E-DA425EA5AC94}"/>
              </a:ext>
            </a:extLst>
          </p:cNvPr>
          <p:cNvSpPr/>
          <p:nvPr/>
        </p:nvSpPr>
        <p:spPr>
          <a:xfrm>
            <a:off x="9868293" y="3517431"/>
            <a:ext cx="1130136" cy="411480"/>
          </a:xfrm>
          <a:prstGeom prst="hexagon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MIRKIZUMAB</a:t>
            </a:r>
          </a:p>
        </p:txBody>
      </p:sp>
      <p:sp>
        <p:nvSpPr>
          <p:cNvPr id="35" name="Hexagon 34">
            <a:extLst>
              <a:ext uri="{FF2B5EF4-FFF2-40B4-BE49-F238E27FC236}">
                <a16:creationId xmlns:a16="http://schemas.microsoft.com/office/drawing/2014/main" id="{1C2BF8DA-F474-56CF-0A75-1B8FD2A748D8}"/>
              </a:ext>
            </a:extLst>
          </p:cNvPr>
          <p:cNvSpPr/>
          <p:nvPr/>
        </p:nvSpPr>
        <p:spPr>
          <a:xfrm>
            <a:off x="9868293" y="4576927"/>
            <a:ext cx="1130136" cy="409323"/>
          </a:xfrm>
          <a:prstGeom prst="hexagon">
            <a:avLst/>
          </a:prstGeom>
          <a:solidFill>
            <a:srgbClr val="942C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PLACEBO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34B3E4-F406-ADCE-2895-8DCB3197624D}"/>
              </a:ext>
            </a:extLst>
          </p:cNvPr>
          <p:cNvSpPr/>
          <p:nvPr/>
        </p:nvSpPr>
        <p:spPr>
          <a:xfrm>
            <a:off x="11140249" y="3923365"/>
            <a:ext cx="914400" cy="653562"/>
          </a:xfrm>
          <a:prstGeom prst="rect">
            <a:avLst/>
          </a:prstGeom>
          <a:solidFill>
            <a:srgbClr val="6B6E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GOTHAM-MEDIUM" panose="02000604040000020004" pitchFamily="2" charset="0"/>
              </a:rPr>
              <a:t>CLINCAL OUTCOMES </a:t>
            </a:r>
          </a:p>
          <a:p>
            <a:pPr algn="ctr"/>
            <a:r>
              <a:rPr lang="en-US" sz="800" dirty="0">
                <a:latin typeface="GOTHAM-MEDIUM" panose="02000604040000020004" pitchFamily="2" charset="0"/>
              </a:rPr>
              <a:t>(WEEK 40)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11C516B-32B3-9AF2-7220-58D164B2F1DA}"/>
              </a:ext>
            </a:extLst>
          </p:cNvPr>
          <p:cNvCxnSpPr>
            <a:cxnSpLocks/>
            <a:stCxn id="33" idx="3"/>
            <a:endCxn id="34" idx="3"/>
          </p:cNvCxnSpPr>
          <p:nvPr/>
        </p:nvCxnSpPr>
        <p:spPr>
          <a:xfrm flipV="1">
            <a:off x="9726474" y="3723171"/>
            <a:ext cx="141819" cy="5543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4ADF795-63E4-4D04-FD5B-7FF13FAF50E8}"/>
              </a:ext>
            </a:extLst>
          </p:cNvPr>
          <p:cNvCxnSpPr>
            <a:cxnSpLocks/>
            <a:stCxn id="33" idx="3"/>
            <a:endCxn id="35" idx="3"/>
          </p:cNvCxnSpPr>
          <p:nvPr/>
        </p:nvCxnSpPr>
        <p:spPr>
          <a:xfrm>
            <a:off x="9726474" y="4277474"/>
            <a:ext cx="141819" cy="504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A2FBBA7-932E-F5E2-22F7-035D9EA4F8A7}"/>
              </a:ext>
            </a:extLst>
          </p:cNvPr>
          <p:cNvCxnSpPr>
            <a:cxnSpLocks/>
          </p:cNvCxnSpPr>
          <p:nvPr/>
        </p:nvCxnSpPr>
        <p:spPr>
          <a:xfrm>
            <a:off x="10998429" y="3722640"/>
            <a:ext cx="141819" cy="5433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84C528D-C95A-779E-53D0-89EA38AF3D35}"/>
              </a:ext>
            </a:extLst>
          </p:cNvPr>
          <p:cNvCxnSpPr>
            <a:cxnSpLocks/>
          </p:cNvCxnSpPr>
          <p:nvPr/>
        </p:nvCxnSpPr>
        <p:spPr>
          <a:xfrm flipV="1">
            <a:off x="10998428" y="4256855"/>
            <a:ext cx="141819" cy="5161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76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BDF9-4C32-3CFB-C65D-74E87338F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2682"/>
            <a:ext cx="10515600" cy="819151"/>
          </a:xfrm>
        </p:spPr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1D813-ACB6-CC0B-DF54-BEC4257A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7650"/>
            <a:ext cx="10515600" cy="3742372"/>
          </a:xfrm>
        </p:spPr>
        <p:txBody>
          <a:bodyPr/>
          <a:lstStyle/>
          <a:p>
            <a:r>
              <a:rPr lang="en-US" dirty="0"/>
              <a:t>LUCENT-1: Mirikizumab 300 mg intravenously vs placebo IV every 4 weeks for 12 weeks</a:t>
            </a:r>
          </a:p>
          <a:p>
            <a:r>
              <a:rPr lang="en-US" dirty="0"/>
              <a:t>LUCENT-2: Mirikizumab 200 mg subcutaneous vs placebo every 4 weeks for 40 weeks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F646F8-B4AD-A624-4941-1DEF493A4B6F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 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9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5918-6EB7-3942-DEEB-4277F34D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077" y="1519622"/>
            <a:ext cx="10515600" cy="819151"/>
          </a:xfrm>
        </p:spPr>
        <p:txBody>
          <a:bodyPr/>
          <a:lstStyle/>
          <a:p>
            <a:r>
              <a:rPr lang="en-US" dirty="0"/>
              <a:t>Outcomes &amp;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E0057-E2C2-4DA5-B7A5-11F981956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76" y="2339699"/>
            <a:ext cx="10851524" cy="374237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Primary Outcome </a:t>
            </a:r>
          </a:p>
          <a:p>
            <a:pPr lvl="1"/>
            <a:r>
              <a:rPr lang="en-US" dirty="0"/>
              <a:t>Clinical remission at week 12 in LUCENT-1</a:t>
            </a:r>
          </a:p>
          <a:p>
            <a:pPr lvl="1"/>
            <a:r>
              <a:rPr lang="en-US" dirty="0"/>
              <a:t>Clinical remission at week 40 (week 52 overall) for LUCENT-2</a:t>
            </a:r>
          </a:p>
          <a:p>
            <a:pPr lvl="1"/>
            <a:r>
              <a:rPr lang="en-US" dirty="0"/>
              <a:t>Clinical remission defined as stool frequency score of 0-1, rectal bleeding score of 0-1, and endoscopic score of 0-1, based on modified Mayo Score.</a:t>
            </a:r>
          </a:p>
          <a:p>
            <a:endParaRPr lang="en-US" dirty="0"/>
          </a:p>
          <a:p>
            <a:r>
              <a:rPr lang="en-US" b="1" dirty="0"/>
              <a:t>Secondary Outcomes</a:t>
            </a:r>
          </a:p>
          <a:p>
            <a:pPr lvl="1"/>
            <a:r>
              <a:rPr lang="en-US" dirty="0"/>
              <a:t>Clinical response</a:t>
            </a:r>
          </a:p>
          <a:p>
            <a:pPr lvl="1"/>
            <a:r>
              <a:rPr lang="en-US" dirty="0"/>
              <a:t>Endoscopic response</a:t>
            </a:r>
          </a:p>
          <a:p>
            <a:pPr lvl="1"/>
            <a:r>
              <a:rPr lang="en-US" dirty="0"/>
              <a:t>Improvement in bowel movement urgency using Urgency Numeric Rating Scale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FDA755-65CB-3AA7-23DE-8FE1084A1855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D’Haens,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10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6A4C-EFA8-2790-0325-C7C39DE1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527" y="1501830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DC82-CA26-FADB-0888-B3C2E2772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527" y="2237221"/>
            <a:ext cx="11296185" cy="39352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Total of 1,281 and 544 patients with moderate to severe ulcerative colitis were randomized in LUCENT-1 and LUCENT-2, respectively.</a:t>
            </a:r>
          </a:p>
          <a:p>
            <a:pPr lvl="1"/>
            <a:r>
              <a:rPr lang="en-US" dirty="0"/>
              <a:t>Mean age: 41-43 years old; 56-61% male </a:t>
            </a:r>
          </a:p>
          <a:p>
            <a:pPr lvl="1"/>
            <a:r>
              <a:rPr lang="en-US" dirty="0"/>
              <a:t>Disease characteristics: disease duration 6.9-7.2 years; left-sided colitis 63-64%; previous treatment failure with biologics 40-42% or inadequate response to biologics 23-24%.</a:t>
            </a:r>
          </a:p>
          <a:p>
            <a:r>
              <a:rPr lang="en-US" dirty="0"/>
              <a:t>Mirikizumab-treated patients more likely to achieve clinical remission after 12 weeks: 24.2% vs 13.3%, respectively, p &lt; 0.001.</a:t>
            </a:r>
          </a:p>
          <a:p>
            <a:r>
              <a:rPr lang="en-US" dirty="0"/>
              <a:t>Mirikizumab-treated patients more likely to maintain clinical remission over 40 weeks: 49.9% vs 25.1%, respectively, p &lt; 0.001.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DBCB38-462A-E61B-EAFD-057845270A94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bg1"/>
                </a:solidFill>
                <a:latin typeface="GOTHAM-MEDIUM" panose="02000604040000020004" pitchFamily="2" charset="0"/>
              </a:rPr>
              <a:t>D’Haens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66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A654-3F51-395E-A1A2-3B040259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012" y="1379070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A6622A9-F54B-362A-9355-2318A5415B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780951"/>
              </p:ext>
            </p:extLst>
          </p:nvPr>
        </p:nvGraphicFramePr>
        <p:xfrm>
          <a:off x="179154" y="1815921"/>
          <a:ext cx="11332833" cy="4275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4E3C91C-030E-AC88-41AE-8255EFEA23B1}"/>
              </a:ext>
            </a:extLst>
          </p:cNvPr>
          <p:cNvSpPr txBox="1"/>
          <p:nvPr/>
        </p:nvSpPr>
        <p:spPr>
          <a:xfrm>
            <a:off x="4975413" y="6483754"/>
            <a:ext cx="7363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D’Haens, et al. </a:t>
            </a:r>
            <a:r>
              <a:rPr lang="en-US" sz="1200" b="1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b="1" dirty="0">
                <a:solidFill>
                  <a:schemeClr val="bg1"/>
                </a:solidFill>
                <a:latin typeface="GOTHAM-MEDIUM" panose="02000604040000020004" pitchFamily="2" charset="0"/>
              </a:rPr>
              <a:t> 2023;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388:2444-2455; Dalal R.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</a:t>
            </a:r>
            <a:r>
              <a:rPr lang="en-US" sz="1200" b="1" i="0" dirty="0">
                <a:solidFill>
                  <a:schemeClr val="bg1"/>
                </a:solidFill>
                <a:effectLst/>
                <a:latin typeface="GOTHAM-MEDIUM" panose="02000604040000020004" pitchFamily="2" charset="0"/>
              </a:rPr>
              <a:t> January 2024: 1-6</a:t>
            </a:r>
            <a:br>
              <a:rPr lang="en-US" sz="1200" b="1" dirty="0">
                <a:latin typeface="GOTHAM-MEDIUM" panose="02000604040000020004" pitchFamily="2" charset="0"/>
              </a:rPr>
            </a:br>
            <a:endParaRPr lang="en-US" sz="1200" b="1" dirty="0">
              <a:latin typeface="GOTHAM-MEDIUM" panose="02000604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61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4DACA1F8-9C4C-5742-A5B0-E3FEB4B09FA3}" vid="{04ECDA4A-D5FC-3945-A844-6F4A617F54B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9989C00854440814EE6586A2E4C2B" ma:contentTypeVersion="18" ma:contentTypeDescription="Create a new document." ma:contentTypeScope="" ma:versionID="87758759d05e06cc80316d67ce6cee17">
  <xsd:schema xmlns:xsd="http://www.w3.org/2001/XMLSchema" xmlns:xs="http://www.w3.org/2001/XMLSchema" xmlns:p="http://schemas.microsoft.com/office/2006/metadata/properties" xmlns:ns2="b760192c-e533-4338-b0f9-1ff3998d6e3e" xmlns:ns3="8bd30ee2-4746-4efb-9d1c-b787e94acd8d" targetNamespace="http://schemas.microsoft.com/office/2006/metadata/properties" ma:root="true" ma:fieldsID="5b24c507c78746a2e00c63fdff154261" ns2:_="" ns3:_="">
    <xsd:import namespace="b760192c-e533-4338-b0f9-1ff3998d6e3e"/>
    <xsd:import namespace="8bd30ee2-4746-4efb-9d1c-b787e94acd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0192c-e533-4338-b0f9-1ff3998d6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d7ea3aa-744b-45d6-b40f-39600c655c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30ee2-4746-4efb-9d1c-b787e94acd8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dd53964-afd9-4525-91bb-182c538c8232}" ma:internalName="TaxCatchAll" ma:showField="CatchAllData" ma:web="8bd30ee2-4746-4efb-9d1c-b787e94acd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60192c-e533-4338-b0f9-1ff3998d6e3e">
      <Terms xmlns="http://schemas.microsoft.com/office/infopath/2007/PartnerControls"/>
    </lcf76f155ced4ddcb4097134ff3c332f>
    <TaxCatchAll xmlns="8bd30ee2-4746-4efb-9d1c-b787e94acd8d" xsi:nil="true"/>
  </documentManagement>
</p:properties>
</file>

<file path=customXml/itemProps1.xml><?xml version="1.0" encoding="utf-8"?>
<ds:datastoreItem xmlns:ds="http://schemas.openxmlformats.org/officeDocument/2006/customXml" ds:itemID="{63C1AC18-5C3D-467D-BC73-AB3751BB5798}"/>
</file>

<file path=customXml/itemProps2.xml><?xml version="1.0" encoding="utf-8"?>
<ds:datastoreItem xmlns:ds="http://schemas.openxmlformats.org/officeDocument/2006/customXml" ds:itemID="{5B77BF0A-8E35-41CB-B538-6EAC21113999}"/>
</file>

<file path=customXml/itemProps3.xml><?xml version="1.0" encoding="utf-8"?>
<ds:datastoreItem xmlns:ds="http://schemas.openxmlformats.org/officeDocument/2006/customXml" ds:itemID="{374E4CFA-F589-4D0B-95AD-13193ECA0DB6}"/>
</file>

<file path=docProps/app.xml><?xml version="1.0" encoding="utf-8"?>
<Properties xmlns="http://schemas.openxmlformats.org/officeDocument/2006/extended-properties" xmlns:vt="http://schemas.openxmlformats.org/officeDocument/2006/docPropsVTypes">
  <Template>EBGI Slides Template (12.12.23) (3)</Template>
  <TotalTime>595</TotalTime>
  <Words>1052</Words>
  <Application>Microsoft Office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Gotham</vt:lpstr>
      <vt:lpstr>GOTHAM-MEDIUM</vt:lpstr>
      <vt:lpstr>Helvetica</vt:lpstr>
      <vt:lpstr>Wingdings</vt:lpstr>
      <vt:lpstr>Office Theme</vt:lpstr>
      <vt:lpstr>PowerPoint Presentation</vt:lpstr>
      <vt:lpstr>Study Question</vt:lpstr>
      <vt:lpstr>Why Is This Important?</vt:lpstr>
      <vt:lpstr>Why Is This Important?</vt:lpstr>
      <vt:lpstr>Study Design</vt:lpstr>
      <vt:lpstr>Interventions</vt:lpstr>
      <vt:lpstr>Outcomes &amp; Definitions</vt:lpstr>
      <vt:lpstr>Results</vt:lpstr>
      <vt:lpstr>Results</vt:lpstr>
      <vt:lpstr>Results</vt:lpstr>
      <vt:lpstr>Results</vt:lpstr>
      <vt:lpstr>Key Study Findings</vt:lpstr>
      <vt:lpstr>Study Limitations</vt:lpstr>
      <vt:lpstr>How Should We Apply This to Our Practice?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Chukwunonso Ezeani</dc:creator>
  <cp:lastModifiedBy>Claire Neumann</cp:lastModifiedBy>
  <cp:revision>19</cp:revision>
  <dcterms:created xsi:type="dcterms:W3CDTF">2024-02-18T02:02:08Z</dcterms:created>
  <dcterms:modified xsi:type="dcterms:W3CDTF">2024-08-01T14:59:30Z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0x010100AD89989C00854440814EE6586A2E4C2B</vt:lpwstr>
  </property>
</Properties>
</file>