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2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5"/>
    <a:srgbClr val="BC1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F0028-5653-4F92-8E17-905441B56FBA}" v="1" dt="2024-08-01T15:14:26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Neumann" userId="32c770cd-6f96-44fc-b099-c5ff442316bb" providerId="ADAL" clId="{58CF0028-5653-4F92-8E17-905441B56FBA}"/>
    <pc:docChg chg="undo custSel modSld">
      <pc:chgData name="Claire Neumann" userId="32c770cd-6f96-44fc-b099-c5ff442316bb" providerId="ADAL" clId="{58CF0028-5653-4F92-8E17-905441B56FBA}" dt="2024-08-01T15:16:36.552" v="35" actId="1076"/>
      <pc:docMkLst>
        <pc:docMk/>
      </pc:docMkLst>
      <pc:sldChg chg="addSp modSp mod">
        <pc:chgData name="Claire Neumann" userId="32c770cd-6f96-44fc-b099-c5ff442316bb" providerId="ADAL" clId="{58CF0028-5653-4F92-8E17-905441B56FBA}" dt="2024-08-01T15:15:03.458" v="26" actId="1076"/>
        <pc:sldMkLst>
          <pc:docMk/>
          <pc:sldMk cId="1964820959" sldId="257"/>
        </pc:sldMkLst>
        <pc:spChg chg="mod">
          <ac:chgData name="Claire Neumann" userId="32c770cd-6f96-44fc-b099-c5ff442316bb" providerId="ADAL" clId="{58CF0028-5653-4F92-8E17-905441B56FBA}" dt="2024-08-01T15:15:03.458" v="26" actId="1076"/>
          <ac:spMkLst>
            <pc:docMk/>
            <pc:sldMk cId="1964820959" sldId="257"/>
            <ac:spMk id="2" creationId="{E6A9C114-283F-0DAE-D252-8F5F24A58491}"/>
          </ac:spMkLst>
        </pc:spChg>
        <pc:spChg chg="add mod">
          <ac:chgData name="Claire Neumann" userId="32c770cd-6f96-44fc-b099-c5ff442316bb" providerId="ADAL" clId="{58CF0028-5653-4F92-8E17-905441B56FBA}" dt="2024-08-01T15:15:00.053" v="25" actId="1076"/>
          <ac:spMkLst>
            <pc:docMk/>
            <pc:sldMk cId="1964820959" sldId="257"/>
            <ac:spMk id="3" creationId="{2ABF6906-AEFE-F377-D9EE-4472CA17F3BF}"/>
          </ac:spMkLst>
        </pc:spChg>
      </pc:sldChg>
      <pc:sldChg chg="modSp mod">
        <pc:chgData name="Claire Neumann" userId="32c770cd-6f96-44fc-b099-c5ff442316bb" providerId="ADAL" clId="{58CF0028-5653-4F92-8E17-905441B56FBA}" dt="2024-08-01T15:15:50.304" v="28" actId="20577"/>
        <pc:sldMkLst>
          <pc:docMk/>
          <pc:sldMk cId="3510015101" sldId="260"/>
        </pc:sldMkLst>
        <pc:spChg chg="mod">
          <ac:chgData name="Claire Neumann" userId="32c770cd-6f96-44fc-b099-c5ff442316bb" providerId="ADAL" clId="{58CF0028-5653-4F92-8E17-905441B56FBA}" dt="2024-08-01T15:15:50.304" v="28" actId="20577"/>
          <ac:spMkLst>
            <pc:docMk/>
            <pc:sldMk cId="3510015101" sldId="260"/>
            <ac:spMk id="3" creationId="{BACAA219-CD20-FCF9-E60C-771E21207B2E}"/>
          </ac:spMkLst>
        </pc:spChg>
      </pc:sldChg>
      <pc:sldChg chg="modSp mod">
        <pc:chgData name="Claire Neumann" userId="32c770cd-6f96-44fc-b099-c5ff442316bb" providerId="ADAL" clId="{58CF0028-5653-4F92-8E17-905441B56FBA}" dt="2024-08-01T15:16:09.149" v="32" actId="14100"/>
        <pc:sldMkLst>
          <pc:docMk/>
          <pc:sldMk cId="1617298969" sldId="261"/>
        </pc:sldMkLst>
        <pc:spChg chg="mod">
          <ac:chgData name="Claire Neumann" userId="32c770cd-6f96-44fc-b099-c5ff442316bb" providerId="ADAL" clId="{58CF0028-5653-4F92-8E17-905441B56FBA}" dt="2024-08-01T15:16:09.149" v="32" actId="14100"/>
          <ac:spMkLst>
            <pc:docMk/>
            <pc:sldMk cId="1617298969" sldId="261"/>
            <ac:spMk id="3" creationId="{F4506829-DC8C-E173-27DE-AEEF8A2531E4}"/>
          </ac:spMkLst>
        </pc:spChg>
      </pc:sldChg>
      <pc:sldChg chg="modSp mod">
        <pc:chgData name="Claire Neumann" userId="32c770cd-6f96-44fc-b099-c5ff442316bb" providerId="ADAL" clId="{58CF0028-5653-4F92-8E17-905441B56FBA}" dt="2024-08-01T15:16:29.808" v="34" actId="20577"/>
        <pc:sldMkLst>
          <pc:docMk/>
          <pc:sldMk cId="194320756" sldId="274"/>
        </pc:sldMkLst>
        <pc:spChg chg="mod">
          <ac:chgData name="Claire Neumann" userId="32c770cd-6f96-44fc-b099-c5ff442316bb" providerId="ADAL" clId="{58CF0028-5653-4F92-8E17-905441B56FBA}" dt="2024-08-01T15:16:29.808" v="34" actId="20577"/>
          <ac:spMkLst>
            <pc:docMk/>
            <pc:sldMk cId="194320756" sldId="274"/>
            <ac:spMk id="3" creationId="{EC305167-545E-495C-DA4D-A93E4CA9B4D5}"/>
          </ac:spMkLst>
        </pc:spChg>
      </pc:sldChg>
      <pc:sldChg chg="modSp mod">
        <pc:chgData name="Claire Neumann" userId="32c770cd-6f96-44fc-b099-c5ff442316bb" providerId="ADAL" clId="{58CF0028-5653-4F92-8E17-905441B56FBA}" dt="2024-08-01T15:16:36.552" v="35" actId="1076"/>
        <pc:sldMkLst>
          <pc:docMk/>
          <pc:sldMk cId="4270760053" sldId="275"/>
        </pc:sldMkLst>
        <pc:spChg chg="mod">
          <ac:chgData name="Claire Neumann" userId="32c770cd-6f96-44fc-b099-c5ff442316bb" providerId="ADAL" clId="{58CF0028-5653-4F92-8E17-905441B56FBA}" dt="2024-08-01T15:16:36.552" v="35" actId="1076"/>
          <ac:spMkLst>
            <pc:docMk/>
            <pc:sldMk cId="4270760053" sldId="275"/>
            <ac:spMk id="2" creationId="{A7714C3E-64CA-B1F6-AE73-7273B001C8A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693286"/>
                </a:solidFill>
                <a:latin typeface="GOTHAM-MEDIUM" panose="02000604040000020004" pitchFamily="2" charset="0"/>
              </a:rPr>
              <a:t>Effect of Vibrating</a:t>
            </a:r>
            <a:r>
              <a:rPr lang="en-US" sz="1600" b="1" baseline="0" dirty="0">
                <a:solidFill>
                  <a:srgbClr val="693286"/>
                </a:solidFill>
                <a:latin typeface="GOTHAM-MEDIUM" panose="02000604040000020004" pitchFamily="2" charset="0"/>
              </a:rPr>
              <a:t> Capsule on CSBM, Primary Outcomes</a:t>
            </a:r>
            <a:endParaRPr lang="en-US" sz="1600" b="1" dirty="0">
              <a:solidFill>
                <a:srgbClr val="693286"/>
              </a:solidFill>
              <a:latin typeface="GOTHAM-MEDIUM" panose="02000604040000020004" pitchFamily="2" charset="0"/>
            </a:endParaRPr>
          </a:p>
        </c:rich>
      </c:tx>
      <c:layout>
        <c:manualLayout>
          <c:xMode val="edge"/>
          <c:yMode val="edge"/>
          <c:x val="0.14348837394437702"/>
          <c:y val="4.189252423428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49049707126213"/>
          <c:y val="0.2430338952460703"/>
          <c:w val="0.83031557901344211"/>
          <c:h val="0.51759203278643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8631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OTHAM-MEDIUM" panose="0200060404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Sheet1!$C$2:$D$2</c:f>
              <c:strCache>
                <c:ptCount val="2"/>
                <c:pt idx="0">
                  <c:v>≥1 CSBM/wk</c:v>
                </c:pt>
                <c:pt idx="1">
                  <c:v>≥2 CSBM/wk</c:v>
                </c:pt>
              </c:strCache>
            </c:strRef>
          </c:cat>
          <c:val>
            <c:numRef>
              <c:f>Sheet1!$C$3:$D$3</c:f>
              <c:numCache>
                <c:formatCode>0.00%</c:formatCode>
                <c:ptCount val="2"/>
                <c:pt idx="0">
                  <c:v>0.2215</c:v>
                </c:pt>
                <c:pt idx="1">
                  <c:v>0.11409999999999999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5-8D40-969F-5E6DDD6B1897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Vibrating Capsule</c:v>
                </c:pt>
              </c:strCache>
            </c:strRef>
          </c:tx>
          <c:spPr>
            <a:solidFill>
              <a:srgbClr val="003F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OTHAM-MEDIUM" panose="0200060404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Sheet1!$C$2:$D$2</c:f>
              <c:strCache>
                <c:ptCount val="2"/>
                <c:pt idx="0">
                  <c:v>≥1 CSBM/wk</c:v>
                </c:pt>
                <c:pt idx="1">
                  <c:v>≥2 CSBM/wk</c:v>
                </c:pt>
              </c:strCache>
            </c:strRef>
          </c:cat>
          <c:val>
            <c:numRef>
              <c:f>Sheet1!$C$4:$D$4</c:f>
              <c:numCache>
                <c:formatCode>0.00%</c:formatCode>
                <c:ptCount val="2"/>
                <c:pt idx="0">
                  <c:v>0.3926</c:v>
                </c:pt>
                <c:pt idx="1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5-8D40-969F-5E6DDD6B1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753120"/>
        <c:axId val="330008976"/>
      </c:barChart>
      <c:catAx>
        <c:axId val="3307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693286"/>
                </a:solidFill>
                <a:latin typeface="GOTHAM-MEDIUM" panose="02000604040000020004" pitchFamily="2" charset="0"/>
                <a:ea typeface="+mn-ea"/>
                <a:cs typeface="+mn-cs"/>
              </a:defRPr>
            </a:pPr>
            <a:endParaRPr lang="en-US"/>
          </a:p>
        </c:txPr>
        <c:crossAx val="330008976"/>
        <c:crosses val="autoZero"/>
        <c:auto val="1"/>
        <c:lblAlgn val="ctr"/>
        <c:lblOffset val="100"/>
        <c:noMultiLvlLbl val="0"/>
      </c:catAx>
      <c:valAx>
        <c:axId val="330008976"/>
        <c:scaling>
          <c:orientation val="minMax"/>
          <c:max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693286"/>
                    </a:solidFill>
                    <a:latin typeface="GOTHAM-MEDIUM" panose="02000604040000020004" pitchFamily="2" charset="0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rgbClr val="693286"/>
                    </a:solidFill>
                    <a:latin typeface="GOTHAM-MEDIUM" panose="02000604040000020004" pitchFamily="2" charset="0"/>
                  </a:rPr>
                  <a:t>Portion of</a:t>
                </a:r>
                <a:r>
                  <a:rPr lang="en-US" sz="1800" b="1" baseline="0" dirty="0">
                    <a:solidFill>
                      <a:srgbClr val="693286"/>
                    </a:solidFill>
                    <a:latin typeface="GOTHAM-MEDIUM" panose="02000604040000020004" pitchFamily="2" charset="0"/>
                  </a:rPr>
                  <a:t> Responders</a:t>
                </a:r>
                <a:endParaRPr lang="en-US" sz="1800" b="1" dirty="0">
                  <a:solidFill>
                    <a:srgbClr val="693286"/>
                  </a:solidFill>
                  <a:latin typeface="GOTHAM-MEDIUM" panose="02000604040000020004" pitchFamily="2" charset="0"/>
                </a:endParaRPr>
              </a:p>
            </c:rich>
          </c:tx>
          <c:layout>
            <c:manualLayout>
              <c:xMode val="edge"/>
              <c:yMode val="edge"/>
              <c:x val="9.5965286959861298E-3"/>
              <c:y val="0.21232252814079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693286"/>
                  </a:solidFill>
                  <a:latin typeface="GOTHAM-MEDIUM" panose="02000604040000020004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693286"/>
                </a:solidFill>
                <a:latin typeface="GOTHAM-MEDIUM" panose="02000604040000020004" pitchFamily="2" charset="0"/>
                <a:ea typeface="+mn-ea"/>
                <a:cs typeface="+mn-cs"/>
              </a:defRPr>
            </a:pPr>
            <a:endParaRPr lang="en-US"/>
          </a:p>
        </c:txPr>
        <c:crossAx val="3307531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1599008129929"/>
          <c:y val="0.916579449478511"/>
          <c:w val="0.57965001408703609"/>
          <c:h val="6.8458896998929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693286"/>
              </a:solidFill>
              <a:latin typeface="GOTHAM-MEDIUM" panose="0200060404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67E73-E51F-B545-BF76-8327C19A69A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E2799-B9F3-4845-BADA-09617DB9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6295-A667-B049-A7F7-1B1826D145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337473-AE01-E8F1-AAE4-6D28494C9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114" y="2796691"/>
            <a:ext cx="8523110" cy="1579211"/>
          </a:xfrm>
        </p:spPr>
        <p:txBody>
          <a:bodyPr anchor="ctr"/>
          <a:lstStyle>
            <a:lvl1pPr algn="ctr">
              <a:defRPr sz="6000">
                <a:solidFill>
                  <a:srgbClr val="003F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7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37632C-7224-6BDD-D041-5A11D3E2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5DEA43-8C40-7372-C11C-BEEFA25D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590"/>
            <a:ext cx="10515600" cy="3742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3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B25B6F0-D570-75C3-23ED-031A359C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99FCDD-E668-506A-27CD-FCEA4A8F7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79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EA18C6-69C7-49EC-4221-FCEC9350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57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94707-134A-4F04-81B7-7EDDF30B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7677B-2AB2-4AFC-A6D1-6E38DFC5DE7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4458D-B5AE-4828-9172-65AA1B22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352EA-6E76-4AD6-9B3E-4E07B0E5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FF39-0A6A-4D80-BF9C-75B668F6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DA33-91AF-47CD-89C3-2C37EC76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8AF1B-5C54-41E3-8C9D-92B8ACF1B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82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219D26D-7908-6228-7857-70FD7CBB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456CCF-23B7-C8C1-3AA4-366AFC1DE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8400"/>
            <a:ext cx="10515600" cy="373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D75"/>
          </a:solidFill>
          <a:latin typeface="GOTHAM-MEDIUM" panose="02000604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sv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C114-283F-0DAE-D252-8F5F24A58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" y="2138229"/>
            <a:ext cx="8192482" cy="1579211"/>
          </a:xfrm>
        </p:spPr>
        <p:txBody>
          <a:bodyPr>
            <a:normAutofit fontScale="90000"/>
          </a:bodyPr>
          <a:lstStyle/>
          <a:p>
            <a:r>
              <a:rPr lang="en-US" dirty="0"/>
              <a:t>Vibrating Capsules for Chronic Constipation</a:t>
            </a:r>
          </a:p>
        </p:txBody>
      </p:sp>
      <p:pic>
        <p:nvPicPr>
          <p:cNvPr id="6" name="Picture 5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0196AB38-D9D4-71FB-3BD3-E2076A3D5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84" y="1782998"/>
            <a:ext cx="1575589" cy="159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78AA83-0AE8-051E-918F-A88D7070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68" y="3841130"/>
            <a:ext cx="1617305" cy="1617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0BCEC-3A90-BA3B-9F47-F27451880E0C}"/>
              </a:ext>
            </a:extLst>
          </p:cNvPr>
          <p:cNvSpPr txBox="1"/>
          <p:nvPr/>
        </p:nvSpPr>
        <p:spPr>
          <a:xfrm>
            <a:off x="8573869" y="545843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OTHAM-MEDIUM" panose="02000604040000020004" pitchFamily="2" charset="0"/>
              </a:rPr>
              <a:t>Original Article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7182C-F629-CBF6-2B66-9CC2ADC64E61}"/>
              </a:ext>
            </a:extLst>
          </p:cNvPr>
          <p:cNvSpPr txBox="1"/>
          <p:nvPr/>
        </p:nvSpPr>
        <p:spPr>
          <a:xfrm>
            <a:off x="8614764" y="3379455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OTHAM-MEDIUM" panose="02000604040000020004" pitchFamily="2" charset="0"/>
              </a:rPr>
              <a:t>EBGI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F6906-AEFE-F377-D9EE-4472CA17F3BF}"/>
              </a:ext>
            </a:extLst>
          </p:cNvPr>
          <p:cNvSpPr txBox="1"/>
          <p:nvPr/>
        </p:nvSpPr>
        <p:spPr>
          <a:xfrm>
            <a:off x="329013" y="4719771"/>
            <a:ext cx="865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Article Covered: </a:t>
            </a:r>
            <a:r>
              <a:rPr lang="en-US" dirty="0"/>
              <a:t>Rao SSC, Quigley EMM, Chey WD, Sharma A, </a:t>
            </a:r>
            <a:r>
              <a:rPr lang="en-US" dirty="0" err="1"/>
              <a:t>Lembo</a:t>
            </a:r>
            <a:r>
              <a:rPr lang="en-US" dirty="0"/>
              <a:t> AJ. Randomized Placebo-Controlled Phase 3 Trial of Vibrating Capsule for Chronic Constipation. Gastroenterology. 2023 Jun;164(7):1202-1210.e6.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482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1044-2DB6-5D22-E172-A0CE5370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1719316"/>
            <a:ext cx="10515600" cy="819151"/>
          </a:xfrm>
        </p:spPr>
        <p:txBody>
          <a:bodyPr/>
          <a:lstStyle/>
          <a:p>
            <a:r>
              <a:rPr lang="en-US" dirty="0"/>
              <a:t>Study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DBF8-AC66-4F3B-F79E-D1818E52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50" y="2627585"/>
            <a:ext cx="10515600" cy="3738562"/>
          </a:xfrm>
        </p:spPr>
        <p:txBody>
          <a:bodyPr>
            <a:normAutofit/>
          </a:bodyPr>
          <a:lstStyle/>
          <a:p>
            <a:r>
              <a:rPr lang="en-US" dirty="0"/>
              <a:t>The study duration is relatively short (8 weeks) for a chronic condition</a:t>
            </a:r>
          </a:p>
          <a:p>
            <a:r>
              <a:rPr lang="en-US" dirty="0"/>
              <a:t>Appropriate blinding to treatment group could have been impacted in 11% of vibrating capsule-treated patients who noted a vibrating sensation in their abdomen</a:t>
            </a:r>
          </a:p>
          <a:p>
            <a:r>
              <a:rPr lang="en-US" dirty="0"/>
              <a:t>The current trial only examined 1 activation mode or vibration 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A5BF0-C9D9-35BC-476A-B30B4AB2481D}"/>
              </a:ext>
            </a:extLst>
          </p:cNvPr>
          <p:cNvSpPr txBox="1"/>
          <p:nvPr/>
        </p:nvSpPr>
        <p:spPr>
          <a:xfrm>
            <a:off x="4551126" y="6536031"/>
            <a:ext cx="764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Rao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Gastroenterol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 2023;164(7):1202-1210; Schoenfeld P.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April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2023: 1-4.</a:t>
            </a:r>
          </a:p>
        </p:txBody>
      </p:sp>
    </p:spTree>
    <p:extLst>
      <p:ext uri="{BB962C8B-B14F-4D97-AF65-F5344CB8AC3E}">
        <p14:creationId xmlns:p14="http://schemas.microsoft.com/office/powerpoint/2010/main" val="231858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010C-F104-104F-187D-B7CA5247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1740338"/>
            <a:ext cx="10515600" cy="819151"/>
          </a:xfrm>
        </p:spPr>
        <p:txBody>
          <a:bodyPr>
            <a:noAutofit/>
          </a:bodyPr>
          <a:lstStyle/>
          <a:p>
            <a:r>
              <a:rPr lang="en-US" sz="3400" dirty="0"/>
              <a:t>How Should We Apply This to Our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E574A-3AA7-3F84-CD92-AA337E23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70" y="2627586"/>
            <a:ext cx="10515600" cy="3738562"/>
          </a:xfrm>
        </p:spPr>
        <p:txBody>
          <a:bodyPr/>
          <a:lstStyle/>
          <a:p>
            <a:r>
              <a:rPr lang="en-US" dirty="0"/>
              <a:t>How could the vibrating capsule be positioned in the therapeutic armamentarium for chronic constipation?</a:t>
            </a:r>
          </a:p>
          <a:p>
            <a:r>
              <a:rPr lang="en-US" dirty="0"/>
              <a:t>Are there any patients who should avoid using vibrating capsule?</a:t>
            </a:r>
          </a:p>
          <a:p>
            <a:r>
              <a:rPr lang="en-US" dirty="0"/>
              <a:t>How would patients in our practice setting afford this therapy? </a:t>
            </a:r>
          </a:p>
          <a:p>
            <a:pPr lvl="1"/>
            <a:r>
              <a:rPr lang="en-US" dirty="0"/>
              <a:t>Manufacturer advertises a self-pay option for $89/month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A135D-2D7B-B0E2-B64A-EE0C68386768}"/>
              </a:ext>
            </a:extLst>
          </p:cNvPr>
          <p:cNvSpPr txBox="1"/>
          <p:nvPr/>
        </p:nvSpPr>
        <p:spPr>
          <a:xfrm>
            <a:off x="8240149" y="6536031"/>
            <a:ext cx="3951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Schoenfeld P.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April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2023: 1-4.</a:t>
            </a:r>
          </a:p>
        </p:txBody>
      </p:sp>
    </p:spTree>
    <p:extLst>
      <p:ext uri="{BB962C8B-B14F-4D97-AF65-F5344CB8AC3E}">
        <p14:creationId xmlns:p14="http://schemas.microsoft.com/office/powerpoint/2010/main" val="180520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D731-BDB2-EF38-534A-01982999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1782378"/>
            <a:ext cx="10515600" cy="819151"/>
          </a:xfrm>
        </p:spPr>
        <p:txBody>
          <a:bodyPr/>
          <a:lstStyle/>
          <a:p>
            <a:r>
              <a:rPr lang="en-US" dirty="0"/>
              <a:t>Study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9B3F-E551-686A-3AF4-90436AB3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70" y="2701156"/>
            <a:ext cx="10515600" cy="373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Is a vibrating capsule superior to placebo in chronic idiopathic constipation (CIC) for symptoms based on US Food and Drug Administration (FDA)-defined responder endpoints?</a:t>
            </a:r>
          </a:p>
        </p:txBody>
      </p:sp>
    </p:spTree>
    <p:extLst>
      <p:ext uri="{BB962C8B-B14F-4D97-AF65-F5344CB8AC3E}">
        <p14:creationId xmlns:p14="http://schemas.microsoft.com/office/powerpoint/2010/main" val="27499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5E3E-7156-5636-D6E5-1E00D8F7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18" y="1698295"/>
            <a:ext cx="10515600" cy="819151"/>
          </a:xfrm>
        </p:spPr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8A55-C971-C82B-A623-0D5824F2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79" y="2664403"/>
            <a:ext cx="10674246" cy="3795490"/>
          </a:xfrm>
        </p:spPr>
        <p:txBody>
          <a:bodyPr>
            <a:normAutofit/>
          </a:bodyPr>
          <a:lstStyle/>
          <a:p>
            <a:r>
              <a:rPr lang="en-US" dirty="0"/>
              <a:t>CIC therapeutic armamentarium has expanded, but many CIC patients fail to achieve adequate relief and seek out new treatments</a:t>
            </a:r>
          </a:p>
          <a:p>
            <a:r>
              <a:rPr lang="en-US" dirty="0"/>
              <a:t>Vibrating capsules to stimulate colonic motility while minimizing diarrhea is an intriguing idea</a:t>
            </a:r>
          </a:p>
          <a:p>
            <a:r>
              <a:rPr lang="en-US" dirty="0"/>
              <a:t>This trial reports the Phase 3 data which led to FDA approval for this first-in-class vibrating capsule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835CF-5F85-9C8B-E46A-F5034582025D}"/>
              </a:ext>
            </a:extLst>
          </p:cNvPr>
          <p:cNvSpPr txBox="1"/>
          <p:nvPr/>
        </p:nvSpPr>
        <p:spPr>
          <a:xfrm>
            <a:off x="9391710" y="6563617"/>
            <a:ext cx="2770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Oh et al. AJG 2020; 115: 895-905.</a:t>
            </a:r>
          </a:p>
        </p:txBody>
      </p:sp>
    </p:spTree>
    <p:extLst>
      <p:ext uri="{BB962C8B-B14F-4D97-AF65-F5344CB8AC3E}">
        <p14:creationId xmlns:p14="http://schemas.microsoft.com/office/powerpoint/2010/main" val="127746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51D7-3881-95A6-DEC6-4AF4D82C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4" y="1582682"/>
            <a:ext cx="10515600" cy="819151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AA219-CD20-FCF9-E60C-771E21207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2475405"/>
            <a:ext cx="7134328" cy="3471012"/>
          </a:xfrm>
        </p:spPr>
        <p:txBody>
          <a:bodyPr>
            <a:normAutofit/>
          </a:bodyPr>
          <a:lstStyle/>
          <a:p>
            <a:r>
              <a:rPr lang="en-US" b="1" u="sng" dirty="0"/>
              <a:t>Design</a:t>
            </a:r>
            <a:r>
              <a:rPr lang="en-US" dirty="0"/>
              <a:t>: Multicenter, 8-week, double-blind, placebo-controlled, randomized trial</a:t>
            </a:r>
          </a:p>
          <a:p>
            <a:r>
              <a:rPr lang="en-US" b="1" u="sng" dirty="0"/>
              <a:t>Setting</a:t>
            </a:r>
            <a:r>
              <a:rPr lang="en-US" dirty="0"/>
              <a:t>: 95 United States centers, conducted from April 2019 through July 2021</a:t>
            </a:r>
          </a:p>
          <a:p>
            <a:r>
              <a:rPr lang="en-US" b="1" u="sng" dirty="0"/>
              <a:t>Patients</a:t>
            </a:r>
            <a:r>
              <a:rPr lang="en-US" dirty="0"/>
              <a:t>: Included 312 outpatients meeting Rome III criteria for chronic idiopathic constipation (CIC)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A170E-C501-661C-4B27-F0DFA6BE61A7}"/>
              </a:ext>
            </a:extLst>
          </p:cNvPr>
          <p:cNvSpPr txBox="1"/>
          <p:nvPr/>
        </p:nvSpPr>
        <p:spPr>
          <a:xfrm>
            <a:off x="4551126" y="6536031"/>
            <a:ext cx="764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Rao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Gastroenterol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 2023;164(7):1202-1210; Schoenfeld P.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April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2023: 1-4.</a:t>
            </a:r>
          </a:p>
        </p:txBody>
      </p:sp>
      <p:pic>
        <p:nvPicPr>
          <p:cNvPr id="7" name="Graphic 6" descr="Hospital outline">
            <a:extLst>
              <a:ext uri="{FF2B5EF4-FFF2-40B4-BE49-F238E27FC236}">
                <a16:creationId xmlns:a16="http://schemas.microsoft.com/office/drawing/2014/main" id="{5137DE85-A3D7-C8CD-4982-32A9914B5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4368" y="1451410"/>
            <a:ext cx="914400" cy="914400"/>
          </a:xfrm>
          <a:prstGeom prst="rect">
            <a:avLst/>
          </a:prstGeom>
        </p:spPr>
      </p:pic>
      <p:pic>
        <p:nvPicPr>
          <p:cNvPr id="9" name="Graphic 8" descr="Hospital with solid fill">
            <a:extLst>
              <a:ext uri="{FF2B5EF4-FFF2-40B4-BE49-F238E27FC236}">
                <a16:creationId xmlns:a16="http://schemas.microsoft.com/office/drawing/2014/main" id="{CD2BD3AA-69B8-938E-EFAE-51F43C242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03941" y="1464573"/>
            <a:ext cx="914400" cy="914400"/>
          </a:xfrm>
          <a:prstGeom prst="rect">
            <a:avLst/>
          </a:prstGeom>
        </p:spPr>
      </p:pic>
      <p:pic>
        <p:nvPicPr>
          <p:cNvPr id="12" name="Picture 10" descr="Pill - icon by Adioma">
            <a:extLst>
              <a:ext uri="{FF2B5EF4-FFF2-40B4-BE49-F238E27FC236}">
                <a16:creationId xmlns:a16="http://schemas.microsoft.com/office/drawing/2014/main" id="{247503BB-5D8C-7AA0-31F1-809B3F8B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1" y="4626615"/>
            <a:ext cx="787101" cy="7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1 16">
            <a:extLst>
              <a:ext uri="{FF2B5EF4-FFF2-40B4-BE49-F238E27FC236}">
                <a16:creationId xmlns:a16="http://schemas.microsoft.com/office/drawing/2014/main" id="{EFEA9286-1502-32EA-B632-6834458D8658}"/>
              </a:ext>
            </a:extLst>
          </p:cNvPr>
          <p:cNvSpPr/>
          <p:nvPr/>
        </p:nvSpPr>
        <p:spPr>
          <a:xfrm>
            <a:off x="9653886" y="4410212"/>
            <a:ext cx="830428" cy="852647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71B3AD-C14E-BFF4-4761-7C4A99182AC7}"/>
              </a:ext>
            </a:extLst>
          </p:cNvPr>
          <p:cNvSpPr txBox="1"/>
          <p:nvPr/>
        </p:nvSpPr>
        <p:spPr>
          <a:xfrm rot="19913266">
            <a:off x="9727654" y="4567226"/>
            <a:ext cx="94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 Thin" pitchFamily="2" charset="77"/>
              </a:rPr>
              <a:t>NEW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DF05337-A62A-DC4A-9A55-88AD6B6083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841" b="44565" l="69373" r="96724">
                        <a14:foregroundMark x1="69373" y1="24275" x2="69373" y2="24275"/>
                        <a14:foregroundMark x1="78490" y1="42391" x2="78490" y2="42391"/>
                        <a14:foregroundMark x1="76638" y1="30797" x2="76638" y2="30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93" t="15621" b="52174"/>
          <a:stretch/>
        </p:blipFill>
        <p:spPr>
          <a:xfrm rot="9491654">
            <a:off x="9958604" y="5156357"/>
            <a:ext cx="646817" cy="456377"/>
          </a:xfrm>
          <a:prstGeom prst="rect">
            <a:avLst/>
          </a:prstGeom>
        </p:spPr>
      </p:pic>
      <p:pic>
        <p:nvPicPr>
          <p:cNvPr id="20" name="Picture 10" descr="Pill - icon by Adioma">
            <a:extLst>
              <a:ext uri="{FF2B5EF4-FFF2-40B4-BE49-F238E27FC236}">
                <a16:creationId xmlns:a16="http://schemas.microsoft.com/office/drawing/2014/main" id="{D3A6B240-4A54-DB2D-7280-53FAB5DD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22" y="4578946"/>
            <a:ext cx="787101" cy="7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093817D-4EB4-5DF3-2150-D00F7A80CE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841" b="44565" l="69373" r="96724">
                        <a14:foregroundMark x1="69373" y1="24275" x2="69373" y2="24275"/>
                        <a14:foregroundMark x1="78490" y1="42391" x2="78490" y2="42391"/>
                        <a14:foregroundMark x1="76638" y1="30797" x2="76638" y2="30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93" t="15621" b="52174"/>
          <a:stretch/>
        </p:blipFill>
        <p:spPr>
          <a:xfrm>
            <a:off x="11190475" y="4516119"/>
            <a:ext cx="646817" cy="456377"/>
          </a:xfrm>
          <a:prstGeom prst="rect">
            <a:avLst/>
          </a:prstGeom>
        </p:spPr>
      </p:pic>
      <p:pic>
        <p:nvPicPr>
          <p:cNvPr id="23" name="Picture 22" descr="A group of people in a pyramid&#10;&#10;Description automatically generated">
            <a:extLst>
              <a:ext uri="{FF2B5EF4-FFF2-40B4-BE49-F238E27FC236}">
                <a16:creationId xmlns:a16="http://schemas.microsoft.com/office/drawing/2014/main" id="{314E10FF-E1A6-DC9D-2799-3942990BFF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801" y1="37645" x2="28801" y2="37645"/>
                        <a14:foregroundMark x1="30409" y1="66409" x2="30409" y2="66409"/>
                        <a14:foregroundMark x1="47953" y1="20849" x2="47953" y2="20849"/>
                        <a14:foregroundMark x1="60380" y1="37066" x2="60380" y2="37066"/>
                        <a14:foregroundMark x1="53655" y1="40927" x2="53655" y2="40927"/>
                        <a14:foregroundMark x1="66374" y1="61390" x2="66374" y2="6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66" y="2817787"/>
            <a:ext cx="1520560" cy="1151535"/>
          </a:xfrm>
          <a:prstGeom prst="rect">
            <a:avLst/>
          </a:prstGeom>
        </p:spPr>
      </p:pic>
      <p:pic>
        <p:nvPicPr>
          <p:cNvPr id="25" name="Picture 24" descr="A person sitting on a toilet&#10;&#10;Description automatically generated">
            <a:extLst>
              <a:ext uri="{FF2B5EF4-FFF2-40B4-BE49-F238E27FC236}">
                <a16:creationId xmlns:a16="http://schemas.microsoft.com/office/drawing/2014/main" id="{1640ED05-9930-B9E0-1EBE-96FC9FB304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6857" y1="41739" x2="56857" y2="41739"/>
                        <a14:foregroundMark x1="64857" y1="15797" x2="64857" y2="15797"/>
                        <a14:foregroundMark x1="78429" y1="39275" x2="78429" y2="39275"/>
                        <a14:foregroundMark x1="77857" y1="47391" x2="77857" y2="4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63" y="2818590"/>
            <a:ext cx="1008922" cy="994509"/>
          </a:xfrm>
          <a:prstGeom prst="rect">
            <a:avLst/>
          </a:prstGeom>
        </p:spPr>
      </p:pic>
      <p:sp>
        <p:nvSpPr>
          <p:cNvPr id="26" name="Right Brace 25">
            <a:extLst>
              <a:ext uri="{FF2B5EF4-FFF2-40B4-BE49-F238E27FC236}">
                <a16:creationId xmlns:a16="http://schemas.microsoft.com/office/drawing/2014/main" id="{BA6B572A-925F-4E35-7103-FDE6FC942EDC}"/>
              </a:ext>
            </a:extLst>
          </p:cNvPr>
          <p:cNvSpPr/>
          <p:nvPr/>
        </p:nvSpPr>
        <p:spPr>
          <a:xfrm rot="16200000">
            <a:off x="9515974" y="3342067"/>
            <a:ext cx="623824" cy="1641764"/>
          </a:xfrm>
          <a:prstGeom prst="rightBrace">
            <a:avLst>
              <a:gd name="adj1" fmla="val 5497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282952-5357-49AF-004F-75B66D1D23BC}"/>
              </a:ext>
            </a:extLst>
          </p:cNvPr>
          <p:cNvCxnSpPr/>
          <p:nvPr/>
        </p:nvCxnSpPr>
        <p:spPr>
          <a:xfrm>
            <a:off x="9770616" y="2409701"/>
            <a:ext cx="0" cy="551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5E4D97-92C8-C71C-F2D8-D6171EF71C43}"/>
              </a:ext>
            </a:extLst>
          </p:cNvPr>
          <p:cNvCxnSpPr>
            <a:cxnSpLocks/>
          </p:cNvCxnSpPr>
          <p:nvPr/>
        </p:nvCxnSpPr>
        <p:spPr>
          <a:xfrm flipH="1">
            <a:off x="9007004" y="4456728"/>
            <a:ext cx="302" cy="212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E66A2D-A74B-CABA-EB07-60F0C01452CD}"/>
              </a:ext>
            </a:extLst>
          </p:cNvPr>
          <p:cNvCxnSpPr>
            <a:cxnSpLocks/>
          </p:cNvCxnSpPr>
          <p:nvPr/>
        </p:nvCxnSpPr>
        <p:spPr>
          <a:xfrm flipH="1">
            <a:off x="10648466" y="4456728"/>
            <a:ext cx="302" cy="212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1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B4A4-3B96-E42D-BEF2-6C4A53CE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32" y="1572172"/>
            <a:ext cx="10515600" cy="819151"/>
          </a:xfrm>
        </p:spPr>
        <p:txBody>
          <a:bodyPr/>
          <a:lstStyle/>
          <a:p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06829-DC8C-E173-27DE-AEEF8A253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7" y="2374415"/>
            <a:ext cx="6697269" cy="37095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Vibrating capsule swallowed 5 evenings/week vs sham dissolvable placebo capsule</a:t>
            </a:r>
          </a:p>
          <a:p>
            <a:r>
              <a:rPr lang="en-US" dirty="0"/>
              <a:t>Each capsule was programmed to begin vibrating at noon the following day, with 2 separate vibration cycles over 2 days</a:t>
            </a:r>
          </a:p>
          <a:p>
            <a:r>
              <a:rPr lang="en-US" dirty="0"/>
              <a:t>Each vibration cycle consisted of 3 sec of oscillation followed by 16 sec of rest (3 stimulations per min) for 2 hours</a:t>
            </a:r>
          </a:p>
        </p:txBody>
      </p:sp>
      <p:sp>
        <p:nvSpPr>
          <p:cNvPr id="5" name="Rectangle: Rounded Corners 32">
            <a:extLst>
              <a:ext uri="{FF2B5EF4-FFF2-40B4-BE49-F238E27FC236}">
                <a16:creationId xmlns:a16="http://schemas.microsoft.com/office/drawing/2014/main" id="{744D2BB7-BAE4-69A8-87F2-75CC76D7926F}"/>
              </a:ext>
            </a:extLst>
          </p:cNvPr>
          <p:cNvSpPr/>
          <p:nvPr/>
        </p:nvSpPr>
        <p:spPr>
          <a:xfrm>
            <a:off x="10638312" y="4426544"/>
            <a:ext cx="1305175" cy="4604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11 mm (diameter)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1AF14-754E-240B-C313-48F99E8E6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t="-1979" r="141" b="1979"/>
          <a:stretch/>
        </p:blipFill>
        <p:spPr>
          <a:xfrm>
            <a:off x="7052707" y="2694673"/>
            <a:ext cx="3663291" cy="2350341"/>
          </a:xfrm>
          <a:prstGeom prst="rect">
            <a:avLst/>
          </a:prstGeom>
        </p:spPr>
      </p:pic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52A124DA-F08D-41AD-9680-23C74B096560}"/>
              </a:ext>
            </a:extLst>
          </p:cNvPr>
          <p:cNvSpPr/>
          <p:nvPr/>
        </p:nvSpPr>
        <p:spPr>
          <a:xfrm>
            <a:off x="6875574" y="1929197"/>
            <a:ext cx="1395742" cy="35004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Latex-free plastic shell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C4165B-31E4-46C0-CA0D-5CE0273E1E25}"/>
              </a:ext>
            </a:extLst>
          </p:cNvPr>
          <p:cNvCxnSpPr>
            <a:cxnSpLocks/>
          </p:cNvCxnSpPr>
          <p:nvPr/>
        </p:nvCxnSpPr>
        <p:spPr>
          <a:xfrm>
            <a:off x="7573445" y="2378025"/>
            <a:ext cx="209198" cy="4126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32">
            <a:extLst>
              <a:ext uri="{FF2B5EF4-FFF2-40B4-BE49-F238E27FC236}">
                <a16:creationId xmlns:a16="http://schemas.microsoft.com/office/drawing/2014/main" id="{FC5D9074-F343-E5E5-4C6D-C9FDED04921F}"/>
              </a:ext>
            </a:extLst>
          </p:cNvPr>
          <p:cNvSpPr/>
          <p:nvPr/>
        </p:nvSpPr>
        <p:spPr>
          <a:xfrm>
            <a:off x="6734596" y="4783665"/>
            <a:ext cx="1231056" cy="7080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Motor for inducing vibrations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AE3301-F889-7950-9A56-AB2385095272}"/>
              </a:ext>
            </a:extLst>
          </p:cNvPr>
          <p:cNvCxnSpPr>
            <a:cxnSpLocks/>
          </p:cNvCxnSpPr>
          <p:nvPr/>
        </p:nvCxnSpPr>
        <p:spPr>
          <a:xfrm flipH="1">
            <a:off x="7803313" y="4162215"/>
            <a:ext cx="704118" cy="842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32">
            <a:extLst>
              <a:ext uri="{FF2B5EF4-FFF2-40B4-BE49-F238E27FC236}">
                <a16:creationId xmlns:a16="http://schemas.microsoft.com/office/drawing/2014/main" id="{4EC8F98F-8800-5E9A-0694-0C8B41626881}"/>
              </a:ext>
            </a:extLst>
          </p:cNvPr>
          <p:cNvSpPr/>
          <p:nvPr/>
        </p:nvSpPr>
        <p:spPr>
          <a:xfrm>
            <a:off x="9657056" y="2057979"/>
            <a:ext cx="2534944" cy="64246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Shell with two attached segments, but moves independently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EDBD877-7C34-D787-C1A2-D8E50E8601B1}"/>
              </a:ext>
            </a:extLst>
          </p:cNvPr>
          <p:cNvSpPr/>
          <p:nvPr/>
        </p:nvSpPr>
        <p:spPr>
          <a:xfrm rot="17483639">
            <a:off x="9358981" y="1387104"/>
            <a:ext cx="206378" cy="3189025"/>
          </a:xfrm>
          <a:prstGeom prst="rightBrace">
            <a:avLst>
              <a:gd name="adj1" fmla="val 8333"/>
              <a:gd name="adj2" fmla="val 502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24F932A-0F3C-6293-35D0-D343233B8728}"/>
              </a:ext>
            </a:extLst>
          </p:cNvPr>
          <p:cNvSpPr/>
          <p:nvPr/>
        </p:nvSpPr>
        <p:spPr>
          <a:xfrm rot="1030562">
            <a:off x="10628864" y="3903680"/>
            <a:ext cx="256398" cy="1162868"/>
          </a:xfrm>
          <a:prstGeom prst="rightBrace">
            <a:avLst>
              <a:gd name="adj1" fmla="val 8333"/>
              <a:gd name="adj2" fmla="val 502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32">
            <a:extLst>
              <a:ext uri="{FF2B5EF4-FFF2-40B4-BE49-F238E27FC236}">
                <a16:creationId xmlns:a16="http://schemas.microsoft.com/office/drawing/2014/main" id="{8AA186B1-5BD0-D451-1083-BAF1E4AFDA04}"/>
              </a:ext>
            </a:extLst>
          </p:cNvPr>
          <p:cNvSpPr/>
          <p:nvPr/>
        </p:nvSpPr>
        <p:spPr>
          <a:xfrm>
            <a:off x="8929769" y="2389860"/>
            <a:ext cx="1277393" cy="41696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24 mm (length)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29B15A-869E-AF6A-08F8-9AB5BB473376}"/>
              </a:ext>
            </a:extLst>
          </p:cNvPr>
          <p:cNvCxnSpPr>
            <a:cxnSpLocks/>
          </p:cNvCxnSpPr>
          <p:nvPr/>
        </p:nvCxnSpPr>
        <p:spPr>
          <a:xfrm flipH="1">
            <a:off x="10059767" y="2687245"/>
            <a:ext cx="403112" cy="10621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1CB97B7-0DE0-69C9-3720-1098D32FC259}"/>
              </a:ext>
            </a:extLst>
          </p:cNvPr>
          <p:cNvSpPr txBox="1"/>
          <p:nvPr/>
        </p:nvSpPr>
        <p:spPr>
          <a:xfrm>
            <a:off x="2607951" y="6558891"/>
            <a:ext cx="9618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GOTHAM-MEDIUM" panose="02000604040000020004" pitchFamily="2" charset="0"/>
              </a:rPr>
              <a:t>Rao et al. </a:t>
            </a:r>
            <a:r>
              <a:rPr lang="en-US" sz="1100" i="1" dirty="0">
                <a:solidFill>
                  <a:schemeClr val="bg1"/>
                </a:solidFill>
                <a:latin typeface="GOTHAM-MEDIUM" panose="02000604040000020004" pitchFamily="2" charset="0"/>
              </a:rPr>
              <a:t>Gastroenterol</a:t>
            </a:r>
            <a:r>
              <a:rPr lang="en-US" sz="1100" dirty="0">
                <a:solidFill>
                  <a:schemeClr val="bg1"/>
                </a:solidFill>
                <a:latin typeface="GOTHAM-MEDIUM" panose="02000604040000020004" pitchFamily="2" charset="0"/>
              </a:rPr>
              <a:t> 2023;164:1202-1210;  Ron et al. </a:t>
            </a:r>
            <a:r>
              <a:rPr lang="en-US" sz="1100" i="1" dirty="0" err="1">
                <a:solidFill>
                  <a:schemeClr val="bg1"/>
                </a:solidFill>
                <a:latin typeface="GOTHAM-MEDIUM" panose="02000604040000020004" pitchFamily="2" charset="0"/>
              </a:rPr>
              <a:t>Neurogastroenterol</a:t>
            </a:r>
            <a:r>
              <a:rPr lang="en-US" sz="11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100" i="1" dirty="0" err="1">
                <a:solidFill>
                  <a:schemeClr val="bg1"/>
                </a:solidFill>
                <a:latin typeface="GOTHAM-MEDIUM" panose="02000604040000020004" pitchFamily="2" charset="0"/>
              </a:rPr>
              <a:t>Motil</a:t>
            </a:r>
            <a:r>
              <a:rPr lang="en-US" sz="11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GOTHAM-MEDIUM" panose="02000604040000020004" pitchFamily="2" charset="0"/>
              </a:rPr>
              <a:t>2015;27:99-104; Schoenfeld P. </a:t>
            </a:r>
            <a:r>
              <a:rPr lang="en-US" sz="1100" i="1" dirty="0">
                <a:solidFill>
                  <a:schemeClr val="bg1"/>
                </a:solidFill>
                <a:latin typeface="GOTHAM-MEDIUM" panose="02000604040000020004" pitchFamily="2" charset="0"/>
              </a:rPr>
              <a:t>EBGI </a:t>
            </a:r>
            <a:r>
              <a:rPr lang="en-US" sz="1100" dirty="0">
                <a:solidFill>
                  <a:schemeClr val="bg1"/>
                </a:solidFill>
                <a:latin typeface="GOTHAM-MEDIUM" panose="02000604040000020004" pitchFamily="2" charset="0"/>
              </a:rPr>
              <a:t>April</a:t>
            </a:r>
            <a:r>
              <a:rPr lang="en-US" sz="11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GOTHAM-MEDIUM" panose="02000604040000020004" pitchFamily="2" charset="0"/>
              </a:rPr>
              <a:t>2023: 1-4.</a:t>
            </a:r>
          </a:p>
        </p:txBody>
      </p:sp>
    </p:spTree>
    <p:extLst>
      <p:ext uri="{BB962C8B-B14F-4D97-AF65-F5344CB8AC3E}">
        <p14:creationId xmlns:p14="http://schemas.microsoft.com/office/powerpoint/2010/main" val="161729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C478-F268-3F33-8F27-ECACAD6F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5" y="1645744"/>
            <a:ext cx="10515600" cy="819151"/>
          </a:xfrm>
        </p:spPr>
        <p:txBody>
          <a:bodyPr/>
          <a:lstStyle/>
          <a:p>
            <a:r>
              <a:rPr lang="en-US" dirty="0"/>
              <a:t>Outcomes &amp;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DD2ED-3082-DF3E-7667-18FD427E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95" y="2614493"/>
            <a:ext cx="10515600" cy="32021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Co-primary endpoints were proportion of patients with: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of &gt; 1 weekly complete spontaneous bowel movements (CSBM) from baseline for &gt;6 of 8 weeks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of &gt;2 weekly CSBM from baseline for &gt;6 of 8 weeks</a:t>
            </a:r>
          </a:p>
          <a:p>
            <a:r>
              <a:rPr lang="en-US" dirty="0"/>
              <a:t>Secondary endpoints included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Changes in stool consistency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Straining and bloating</a:t>
            </a:r>
          </a:p>
          <a:p>
            <a:r>
              <a:rPr lang="en-US" dirty="0"/>
              <a:t>Spontaneous bowel movement (SBM) defined as BM without using rescue medication in preceding 48 hours and without use of digital maneuvers</a:t>
            </a:r>
          </a:p>
          <a:p>
            <a:r>
              <a:rPr lang="en-US" dirty="0"/>
              <a:t>CSBM was a SBM with a sense of complete evacuation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79887-C877-BD5C-29B7-2E33984403AF}"/>
              </a:ext>
            </a:extLst>
          </p:cNvPr>
          <p:cNvSpPr txBox="1"/>
          <p:nvPr/>
        </p:nvSpPr>
        <p:spPr>
          <a:xfrm>
            <a:off x="4551126" y="6536031"/>
            <a:ext cx="764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Rao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Gastroenterol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 2023;164(7):1202-1210; Schoenfeld P.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April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2023: 1-4.</a:t>
            </a:r>
          </a:p>
        </p:txBody>
      </p:sp>
    </p:spTree>
    <p:extLst>
      <p:ext uri="{BB962C8B-B14F-4D97-AF65-F5344CB8AC3E}">
        <p14:creationId xmlns:p14="http://schemas.microsoft.com/office/powerpoint/2010/main" val="95711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1973-367C-A0E4-DB93-7254F633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0" y="1614212"/>
            <a:ext cx="10515600" cy="81915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5167-545E-495C-DA4D-A93E4CA9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3235"/>
            <a:ext cx="10515600" cy="3398693"/>
          </a:xfrm>
        </p:spPr>
        <p:txBody>
          <a:bodyPr>
            <a:normAutofit/>
          </a:bodyPr>
          <a:lstStyle/>
          <a:p>
            <a:r>
              <a:rPr lang="en-US" dirty="0"/>
              <a:t>312 CIC patients were randomized </a:t>
            </a:r>
          </a:p>
          <a:p>
            <a:pPr lvl="1"/>
            <a:r>
              <a:rPr lang="en-US" dirty="0"/>
              <a:t>Mean age: 46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en-US" dirty="0"/>
              <a:t>47 years old; 85%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en-US" dirty="0"/>
              <a:t>88% female; 40%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en-US" dirty="0"/>
              <a:t>47% White </a:t>
            </a:r>
          </a:p>
          <a:p>
            <a:pPr lvl="1"/>
            <a:r>
              <a:rPr lang="en-US" dirty="0"/>
              <a:t>Baseline symptoms: 0.4 CSBMs/week, 1.6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en-US" dirty="0"/>
              <a:t>1.7 SBMs/week, mean Bristol Stool Scale 2.1</a:t>
            </a:r>
          </a:p>
          <a:p>
            <a:r>
              <a:rPr lang="en-US" dirty="0"/>
              <a:t>Adverse event data reported 11% of vibrating capsule-treated patients reported vibrating sensation in abdomen, but did not lead to study discontinuation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8678C-FF65-C0E8-E9DE-A597F2036F93}"/>
              </a:ext>
            </a:extLst>
          </p:cNvPr>
          <p:cNvSpPr txBox="1"/>
          <p:nvPr/>
        </p:nvSpPr>
        <p:spPr>
          <a:xfrm>
            <a:off x="4551126" y="6536031"/>
            <a:ext cx="764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Rao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Gastroenterol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 2023;164(7):1202-1210; Schoenfeld P.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April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2023: 1-4.</a:t>
            </a:r>
          </a:p>
        </p:txBody>
      </p:sp>
    </p:spTree>
    <p:extLst>
      <p:ext uri="{BB962C8B-B14F-4D97-AF65-F5344CB8AC3E}">
        <p14:creationId xmlns:p14="http://schemas.microsoft.com/office/powerpoint/2010/main" val="19432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4C3E-64CA-B1F6-AE73-7273B001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83" y="1522846"/>
            <a:ext cx="10515600" cy="81915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8F4F5A-332B-9A2A-48CE-B7DEC5982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548812"/>
              </p:ext>
            </p:extLst>
          </p:nvPr>
        </p:nvGraphicFramePr>
        <p:xfrm>
          <a:off x="2467481" y="1751389"/>
          <a:ext cx="8290602" cy="424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73E47C7E-26B7-3310-0B23-13319B82D868}"/>
              </a:ext>
            </a:extLst>
          </p:cNvPr>
          <p:cNvSpPr/>
          <p:nvPr/>
        </p:nvSpPr>
        <p:spPr>
          <a:xfrm rot="16200000">
            <a:off x="5220536" y="1988299"/>
            <a:ext cx="189335" cy="1392800"/>
          </a:xfrm>
          <a:prstGeom prst="rightBrace">
            <a:avLst>
              <a:gd name="adj1" fmla="val 8333"/>
              <a:gd name="adj2" fmla="val 50544"/>
            </a:avLst>
          </a:prstGeom>
          <a:ln w="28575">
            <a:solidFill>
              <a:srgbClr val="625C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5C9A"/>
              </a:solidFill>
            </a:endParaRPr>
          </a:p>
        </p:txBody>
      </p:sp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AD2EC9E6-CA45-0172-CDD7-2B73401588BB}"/>
              </a:ext>
            </a:extLst>
          </p:cNvPr>
          <p:cNvSpPr/>
          <p:nvPr/>
        </p:nvSpPr>
        <p:spPr>
          <a:xfrm>
            <a:off x="4556926" y="2316515"/>
            <a:ext cx="1643560" cy="2750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625C9A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P-value &lt;0.0001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4803D-E90A-9412-4D9D-3DDFCA5D084A}"/>
              </a:ext>
            </a:extLst>
          </p:cNvPr>
          <p:cNvSpPr txBox="1"/>
          <p:nvPr/>
        </p:nvSpPr>
        <p:spPr>
          <a:xfrm>
            <a:off x="3717085" y="5336936"/>
            <a:ext cx="6825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693286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693286"/>
                </a:solidFill>
                <a:latin typeface="GOTHAM-MEDIUM" panose="02000604040000020004" pitchFamily="2" charset="0"/>
              </a:rPr>
              <a:t>Incremental CSBM (Complete Spontaneous Bowel Movement)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022EF37-8721-8FC6-CC26-45C534E523EC}"/>
              </a:ext>
            </a:extLst>
          </p:cNvPr>
          <p:cNvSpPr/>
          <p:nvPr/>
        </p:nvSpPr>
        <p:spPr>
          <a:xfrm rot="16200000">
            <a:off x="8659625" y="2847015"/>
            <a:ext cx="189335" cy="1392800"/>
          </a:xfrm>
          <a:prstGeom prst="rightBrace">
            <a:avLst>
              <a:gd name="adj1" fmla="val 8333"/>
              <a:gd name="adj2" fmla="val 50544"/>
            </a:avLst>
          </a:prstGeom>
          <a:ln w="28575">
            <a:solidFill>
              <a:srgbClr val="625C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5C9A"/>
              </a:solidFill>
            </a:endParaRPr>
          </a:p>
        </p:txBody>
      </p:sp>
      <p:sp>
        <p:nvSpPr>
          <p:cNvPr id="10" name="Rectangle: Rounded Corners 32">
            <a:extLst>
              <a:ext uri="{FF2B5EF4-FFF2-40B4-BE49-F238E27FC236}">
                <a16:creationId xmlns:a16="http://schemas.microsoft.com/office/drawing/2014/main" id="{654845C6-86FD-252A-FFF1-045C7E5BCF77}"/>
              </a:ext>
            </a:extLst>
          </p:cNvPr>
          <p:cNvSpPr/>
          <p:nvPr/>
        </p:nvSpPr>
        <p:spPr>
          <a:xfrm>
            <a:off x="7996015" y="3175231"/>
            <a:ext cx="1643560" cy="2750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625C9A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P-value &lt;0.0008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1864F-8EE6-59B5-3A79-3DBEDA764D96}"/>
              </a:ext>
            </a:extLst>
          </p:cNvPr>
          <p:cNvSpPr txBox="1"/>
          <p:nvPr/>
        </p:nvSpPr>
        <p:spPr>
          <a:xfrm>
            <a:off x="4519591" y="6536031"/>
            <a:ext cx="764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Rao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Gastroenterol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 2023;164(7):1202-1210; Schoenfeld P.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April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2023: 1-4.</a:t>
            </a:r>
          </a:p>
        </p:txBody>
      </p:sp>
    </p:spTree>
    <p:extLst>
      <p:ext uri="{BB962C8B-B14F-4D97-AF65-F5344CB8AC3E}">
        <p14:creationId xmlns:p14="http://schemas.microsoft.com/office/powerpoint/2010/main" val="427076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60A0-78B9-9595-EC5D-EC51B848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1635235"/>
            <a:ext cx="10515600" cy="819151"/>
          </a:xfrm>
        </p:spPr>
        <p:txBody>
          <a:bodyPr/>
          <a:lstStyle/>
          <a:p>
            <a:r>
              <a:rPr lang="en-US" dirty="0"/>
              <a:t>Key Study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01CB5-29F2-6AA0-9A8B-334A3542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20" y="2554013"/>
            <a:ext cx="10515600" cy="3738562"/>
          </a:xfrm>
        </p:spPr>
        <p:txBody>
          <a:bodyPr/>
          <a:lstStyle/>
          <a:p>
            <a:r>
              <a:rPr lang="en-US" dirty="0"/>
              <a:t>Patients using vibrating capsule were more likely than placebo-treated patients to achieve both co-primary endpoints</a:t>
            </a:r>
          </a:p>
          <a:p>
            <a:r>
              <a:rPr lang="en-US" dirty="0"/>
              <a:t>Increase of &gt; 1 weekly CSBM for &gt; 6 of 8 weeks (39.3% vs 22.1%, respectively, </a:t>
            </a:r>
            <a:r>
              <a:rPr lang="en-US" i="1" dirty="0"/>
              <a:t>P </a:t>
            </a:r>
            <a:r>
              <a:rPr lang="en-US" dirty="0"/>
              <a:t>&lt; 0.0001)</a:t>
            </a:r>
          </a:p>
          <a:p>
            <a:r>
              <a:rPr lang="en-US" dirty="0"/>
              <a:t>Increase of &gt; 2 weekly CSBM for &gt; 6 of 8 weeks (22.7% vs 11.4%, respectively, </a:t>
            </a:r>
            <a:r>
              <a:rPr lang="en-US" i="1" dirty="0"/>
              <a:t>P </a:t>
            </a:r>
            <a:r>
              <a:rPr lang="en-US" dirty="0"/>
              <a:t>&lt; 0.0008)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9884D-9411-C862-02E7-705A14BB174A}"/>
              </a:ext>
            </a:extLst>
          </p:cNvPr>
          <p:cNvSpPr txBox="1"/>
          <p:nvPr/>
        </p:nvSpPr>
        <p:spPr>
          <a:xfrm>
            <a:off x="4551126" y="6536031"/>
            <a:ext cx="764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Rao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Gastroenterol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 2023;164(7):1202-1210; Schoenfeld P.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April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2023: 1-4.</a:t>
            </a:r>
          </a:p>
        </p:txBody>
      </p:sp>
    </p:spTree>
    <p:extLst>
      <p:ext uri="{BB962C8B-B14F-4D97-AF65-F5344CB8AC3E}">
        <p14:creationId xmlns:p14="http://schemas.microsoft.com/office/powerpoint/2010/main" val="151903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GI Slides Template (12.11.23)" id="{8B04B739-AA03-7B43-960A-64DFB3482679}" vid="{596E9958-E5BB-3345-A3A1-EA94EC535E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9989C00854440814EE6586A2E4C2B" ma:contentTypeVersion="18" ma:contentTypeDescription="Create a new document." ma:contentTypeScope="" ma:versionID="87758759d05e06cc80316d67ce6cee17">
  <xsd:schema xmlns:xsd="http://www.w3.org/2001/XMLSchema" xmlns:xs="http://www.w3.org/2001/XMLSchema" xmlns:p="http://schemas.microsoft.com/office/2006/metadata/properties" xmlns:ns2="b760192c-e533-4338-b0f9-1ff3998d6e3e" xmlns:ns3="8bd30ee2-4746-4efb-9d1c-b787e94acd8d" targetNamespace="http://schemas.microsoft.com/office/2006/metadata/properties" ma:root="true" ma:fieldsID="5b24c507c78746a2e00c63fdff154261" ns2:_="" ns3:_="">
    <xsd:import namespace="b760192c-e533-4338-b0f9-1ff3998d6e3e"/>
    <xsd:import namespace="8bd30ee2-4746-4efb-9d1c-b787e94ac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0192c-e533-4338-b0f9-1ff3998d6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d7ea3aa-744b-45d6-b40f-39600c655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30ee2-4746-4efb-9d1c-b787e94acd8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dd53964-afd9-4525-91bb-182c538c8232}" ma:internalName="TaxCatchAll" ma:showField="CatchAllData" ma:web="8bd30ee2-4746-4efb-9d1c-b787e94ac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60192c-e533-4338-b0f9-1ff3998d6e3e">
      <Terms xmlns="http://schemas.microsoft.com/office/infopath/2007/PartnerControls"/>
    </lcf76f155ced4ddcb4097134ff3c332f>
    <TaxCatchAll xmlns="8bd30ee2-4746-4efb-9d1c-b787e94acd8d" xsi:nil="true"/>
  </documentManagement>
</p:properties>
</file>

<file path=customXml/itemProps1.xml><?xml version="1.0" encoding="utf-8"?>
<ds:datastoreItem xmlns:ds="http://schemas.openxmlformats.org/officeDocument/2006/customXml" ds:itemID="{0745DD00-87E6-449C-BF6C-FBCA70B3EA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910CD-7E94-4155-8D70-ABE5D066D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0192c-e533-4338-b0f9-1ff3998d6e3e"/>
    <ds:schemaRef ds:uri="8bd30ee2-4746-4efb-9d1c-b787e94ac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CAAD41-57F0-4F37-9E19-3DB9E9B71BEA}">
  <ds:schemaRefs>
    <ds:schemaRef ds:uri="http://schemas.microsoft.com/office/2006/metadata/properties"/>
    <ds:schemaRef ds:uri="http://schemas.microsoft.com/office/infopath/2007/PartnerControls"/>
    <ds:schemaRef ds:uri="b760192c-e533-4338-b0f9-1ff3998d6e3e"/>
    <ds:schemaRef ds:uri="8bd30ee2-4746-4efb-9d1c-b787e94acd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780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Gotham</vt:lpstr>
      <vt:lpstr>Gotham Thin</vt:lpstr>
      <vt:lpstr>GOTHAM-MEDIUM</vt:lpstr>
      <vt:lpstr>Wingdings</vt:lpstr>
      <vt:lpstr>Office Theme</vt:lpstr>
      <vt:lpstr>Vibrating Capsules for Chronic Constipation</vt:lpstr>
      <vt:lpstr>Study Question </vt:lpstr>
      <vt:lpstr>Why is This Important?</vt:lpstr>
      <vt:lpstr>Study Design</vt:lpstr>
      <vt:lpstr>Interventions</vt:lpstr>
      <vt:lpstr>Outcomes &amp; Definitions</vt:lpstr>
      <vt:lpstr>Results</vt:lpstr>
      <vt:lpstr>Results</vt:lpstr>
      <vt:lpstr>Key Study Findings</vt:lpstr>
      <vt:lpstr>Study Limitations</vt:lpstr>
      <vt:lpstr>How Should We Apply This to Our Practice?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Vibrating Capsules for Chronic Constipation</dc:title>
  <dc:creator>Microsoft Office User</dc:creator>
  <cp:lastModifiedBy>Claire Neumann</cp:lastModifiedBy>
  <cp:revision>3</cp:revision>
  <dcterms:created xsi:type="dcterms:W3CDTF">2023-12-12T03:33:19Z</dcterms:created>
  <dcterms:modified xsi:type="dcterms:W3CDTF">2024-08-01T15:16:36Z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0x010100AD89989C00854440814EE6586A2E4C2B</vt:lpwstr>
  </property>
</Properties>
</file>