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64" r:id="rId3"/>
    <p:sldId id="265" r:id="rId4"/>
    <p:sldId id="276" r:id="rId5"/>
    <p:sldId id="267" r:id="rId6"/>
    <p:sldId id="268" r:id="rId7"/>
    <p:sldId id="277" r:id="rId8"/>
    <p:sldId id="279" r:id="rId9"/>
    <p:sldId id="269" r:id="rId10"/>
    <p:sldId id="278" r:id="rId11"/>
    <p:sldId id="272" r:id="rId12"/>
    <p:sldId id="27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D75"/>
    <a:srgbClr val="BC1A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8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2B337473-AE01-E8F1-AAE4-6D28494C94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8114" y="2796691"/>
            <a:ext cx="8523110" cy="1579211"/>
          </a:xfrm>
        </p:spPr>
        <p:txBody>
          <a:bodyPr anchor="ctr"/>
          <a:lstStyle>
            <a:lvl1pPr algn="ctr">
              <a:defRPr sz="6000">
                <a:solidFill>
                  <a:srgbClr val="003F7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778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037632C-7224-6BDD-D041-5A11D3E22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9622"/>
            <a:ext cx="10515600" cy="8191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B5DEA43-8C40-7372-C11C-BEEFA25D2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4590"/>
            <a:ext cx="10515600" cy="3742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531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BB25B6F0-D570-75C3-23ED-031A359CA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ctr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699FCDD-E668-506A-27CD-FCEA4A8F72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anchor="ctr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8795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DEA18C6-69C7-49EC-4221-FCEC93508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9622"/>
            <a:ext cx="10515600" cy="81915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11573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194707-134A-4F04-81B7-7EDDF30BB0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47677B-2AB2-4AFC-A6D1-6E38DFC5DE79}" type="datetimeFigureOut">
              <a:rPr lang="en-US" smtClean="0"/>
              <a:t>7/3/2024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04458D-B5AE-4828-9172-65AA1B222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9352EA-6E76-4AD6-9B3E-4E07B0E50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30CFF39-0A6A-4D80-BF9C-75B668F63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550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219D26D-7908-6228-7857-70FD7CBB0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9622"/>
            <a:ext cx="10515600" cy="8191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3456CCF-23B7-C8C1-3AA4-366AFC1DE7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438400"/>
            <a:ext cx="10515600" cy="3738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243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3D75"/>
          </a:solidFill>
          <a:latin typeface="GOTHAM-MEDIUM" panose="02000604040000020004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kern="1200">
          <a:solidFill>
            <a:srgbClr val="003D75"/>
          </a:solidFill>
          <a:latin typeface="GOTHAM-MEDIUM" panose="02000604040000020004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kern="1200">
          <a:solidFill>
            <a:srgbClr val="003D75"/>
          </a:solidFill>
          <a:latin typeface="GOTHAM-MEDIUM" panose="02000604040000020004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kern="1200">
          <a:solidFill>
            <a:srgbClr val="003D75"/>
          </a:solidFill>
          <a:latin typeface="GOTHAM-MEDIUM" panose="02000604040000020004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kern="1200">
          <a:solidFill>
            <a:srgbClr val="003D75"/>
          </a:solidFill>
          <a:latin typeface="GOTHAM-MEDIUM" panose="02000604040000020004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kern="1200">
          <a:solidFill>
            <a:srgbClr val="003D75"/>
          </a:solidFill>
          <a:latin typeface="GOTHAM-MEDIUM" panose="02000604040000020004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7" Type="http://schemas.microsoft.com/office/2007/relationships/hdphoto" Target="../media/hdphoto5.wdp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microsoft.com/office/2007/relationships/hdphoto" Target="../media/hdphoto4.wdp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5.svg"/><Relationship Id="rId7" Type="http://schemas.openxmlformats.org/officeDocument/2006/relationships/image" Target="../media/image9.png"/><Relationship Id="rId12" Type="http://schemas.openxmlformats.org/officeDocument/2006/relationships/image" Target="../media/image12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1.png"/><Relationship Id="rId5" Type="http://schemas.openxmlformats.org/officeDocument/2006/relationships/image" Target="../media/image7.svg"/><Relationship Id="rId10" Type="http://schemas.microsoft.com/office/2007/relationships/hdphoto" Target="../media/hdphoto2.wdp"/><Relationship Id="rId4" Type="http://schemas.openxmlformats.org/officeDocument/2006/relationships/image" Target="../media/image6.png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BE9C9-A200-B6F8-B11F-AF0D76EF2252}"/>
              </a:ext>
            </a:extLst>
          </p:cNvPr>
          <p:cNvSpPr txBox="1">
            <a:spLocks/>
          </p:cNvSpPr>
          <p:nvPr/>
        </p:nvSpPr>
        <p:spPr>
          <a:xfrm>
            <a:off x="329013" y="2712508"/>
            <a:ext cx="8192482" cy="15792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3D75"/>
                </a:solidFill>
                <a:latin typeface="GOTHAM-MEDIUM" panose="02000604040000020004" pitchFamily="2" charset="0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/>
              <a:t>Low-dose Tricyclic Antidepressants (TCA) for IBS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F17BB80-425C-EC4F-F135-577DA11F835A}"/>
              </a:ext>
            </a:extLst>
          </p:cNvPr>
          <p:cNvSpPr txBox="1"/>
          <p:nvPr/>
        </p:nvSpPr>
        <p:spPr>
          <a:xfrm>
            <a:off x="8722913" y="3145099"/>
            <a:ext cx="201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GOTHAM-MEDIUM" panose="02000604040000020004" pitchFamily="2" charset="0"/>
              </a:rPr>
              <a:t>Original Article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A7D0FD-20B4-E41E-8B97-0E903B9B42B9}"/>
              </a:ext>
            </a:extLst>
          </p:cNvPr>
          <p:cNvSpPr txBox="1"/>
          <p:nvPr/>
        </p:nvSpPr>
        <p:spPr>
          <a:xfrm>
            <a:off x="8742951" y="5272443"/>
            <a:ext cx="1978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GOTHAM-MEDIUM" panose="02000604040000020004" pitchFamily="2" charset="0"/>
              </a:rPr>
              <a:t>EBGI Summary</a:t>
            </a:r>
          </a:p>
        </p:txBody>
      </p:sp>
      <p:pic>
        <p:nvPicPr>
          <p:cNvPr id="7" name="Picture 6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E6D8D3B6-BB62-1549-54C1-A60E4A9F7C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2031" y="3777029"/>
            <a:ext cx="1539832" cy="1495414"/>
          </a:xfrm>
          <a:prstGeom prst="rect">
            <a:avLst/>
          </a:prstGeom>
        </p:spPr>
      </p:pic>
      <p:pic>
        <p:nvPicPr>
          <p:cNvPr id="8" name="Picture 7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789BF5F1-27D9-380E-58B5-72A1E88E8D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6638" y="1654933"/>
            <a:ext cx="1585225" cy="152346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AD33707-70E7-327D-D507-CA12AB669565}"/>
              </a:ext>
            </a:extLst>
          </p:cNvPr>
          <p:cNvSpPr txBox="1"/>
          <p:nvPr/>
        </p:nvSpPr>
        <p:spPr>
          <a:xfrm>
            <a:off x="587022" y="4955822"/>
            <a:ext cx="83796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effectLst/>
                <a:latin typeface="Helvetica" pitchFamily="2" charset="0"/>
              </a:rPr>
              <a:t>Article covered: </a:t>
            </a:r>
            <a:r>
              <a:rPr lang="en-US" sz="1600" dirty="0">
                <a:effectLst/>
                <a:latin typeface="Helvetica" pitchFamily="2" charset="0"/>
              </a:rPr>
              <a:t>Ford AC, Wright-Hughes A, Alderson S, et al. Amitriptyline at Low-Dose and Titrated for Irritable Bowel Syndrome as Second-Line Treatment in Primary Care (ATLANTIS): A </a:t>
            </a:r>
            <a:r>
              <a:rPr lang="en-US" sz="1600" dirty="0" err="1">
                <a:effectLst/>
                <a:latin typeface="Helvetica" pitchFamily="2" charset="0"/>
              </a:rPr>
              <a:t>Randomised</a:t>
            </a:r>
            <a:r>
              <a:rPr lang="en-US" sz="1600" dirty="0">
                <a:effectLst/>
                <a:latin typeface="Helvetica" pitchFamily="2" charset="0"/>
              </a:rPr>
              <a:t>, Double-Blind, Placebo-Controlled, Phase 3 Trial. Lancet 2023; 402: 1773-85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064204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BCA69-48AE-B1F2-AAC8-03C55576F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Study 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AF02F7-4812-8840-B631-3F1B651203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434590"/>
            <a:ext cx="7615824" cy="3742372"/>
          </a:xfrm>
        </p:spPr>
        <p:txBody>
          <a:bodyPr/>
          <a:lstStyle/>
          <a:p>
            <a:pPr marL="0" indent="0">
              <a:buNone/>
            </a:pPr>
            <a:r>
              <a:rPr lang="en-US" b="1" u="sng" dirty="0"/>
              <a:t>Amitriptyline was superior</a:t>
            </a:r>
            <a:r>
              <a:rPr lang="en-US" dirty="0"/>
              <a:t> to placebo for decreasing IBS-SSS (mean difference in IBS-SSS score: - 27.0; 95% CI: -46.9 to -4.6; p = 0.008) and for achieving somewhat, considerable, or complete relief of global IBS symptoms at 6 months</a:t>
            </a:r>
          </a:p>
        </p:txBody>
      </p:sp>
      <p:pic>
        <p:nvPicPr>
          <p:cNvPr id="8" name="Picture 7" descr="A hands holding pills and a cross&#10;&#10;Description automatically generated with medium confidence">
            <a:extLst>
              <a:ext uri="{FF2B5EF4-FFF2-40B4-BE49-F238E27FC236}">
                <a16:creationId xmlns:a16="http://schemas.microsoft.com/office/drawing/2014/main" id="{3FA8544D-359A-C8CC-F771-729FFAE6DD4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308" b="90000" l="9931" r="89954">
                        <a14:foregroundMark x1="20670" y1="24615" x2="20670" y2="24615"/>
                        <a14:foregroundMark x1="27252" y1="22769" x2="27252" y2="22769"/>
                        <a14:foregroundMark x1="24596" y1="44923" x2="24596" y2="44923"/>
                        <a14:foregroundMark x1="24134" y1="64769" x2="24134" y2="64769"/>
                        <a14:foregroundMark x1="73557" y1="48769" x2="73557" y2="48769"/>
                        <a14:foregroundMark x1="69284" y1="29077" x2="69284" y2="29077"/>
                        <a14:foregroundMark x1="68245" y1="20308" x2="68245" y2="20308"/>
                        <a14:foregroundMark x1="28406" y1="6308" x2="28406" y2="630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555" t="4290" r="58321" b="39316"/>
          <a:stretch/>
        </p:blipFill>
        <p:spPr>
          <a:xfrm>
            <a:off x="8636131" y="2210703"/>
            <a:ext cx="762692" cy="1108449"/>
          </a:xfrm>
          <a:prstGeom prst="rect">
            <a:avLst/>
          </a:prstGeom>
        </p:spPr>
      </p:pic>
      <p:pic>
        <p:nvPicPr>
          <p:cNvPr id="9" name="Picture 8" descr="A hands holding pills and a cross&#10;&#10;Description automatically generated with medium confidence">
            <a:extLst>
              <a:ext uri="{FF2B5EF4-FFF2-40B4-BE49-F238E27FC236}">
                <a16:creationId xmlns:a16="http://schemas.microsoft.com/office/drawing/2014/main" id="{3F774201-A679-B1BC-E47D-506B1BC4A94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6000" b="90000" l="9931" r="89954">
                        <a14:foregroundMark x1="20670" y1="24615" x2="20670" y2="24615"/>
                        <a14:foregroundMark x1="27252" y1="22769" x2="27252" y2="22769"/>
                        <a14:foregroundMark x1="24596" y1="44923" x2="24596" y2="44923"/>
                        <a14:foregroundMark x1="24134" y1="64769" x2="24134" y2="64769"/>
                        <a14:foregroundMark x1="73557" y1="48769" x2="73557" y2="48769"/>
                        <a14:foregroundMark x1="69284" y1="29077" x2="69284" y2="29077"/>
                        <a14:foregroundMark x1="68245" y1="20308" x2="68245" y2="20308"/>
                        <a14:foregroundMark x1="67090" y1="6000" x2="67090" y2="6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5682" t="3215" r="16408" b="38952"/>
          <a:stretch/>
        </p:blipFill>
        <p:spPr>
          <a:xfrm>
            <a:off x="10440805" y="1665459"/>
            <a:ext cx="730886" cy="1136768"/>
          </a:xfrm>
          <a:prstGeom prst="rect">
            <a:avLst/>
          </a:prstGeom>
        </p:spPr>
      </p:pic>
      <p:pic>
        <p:nvPicPr>
          <p:cNvPr id="11" name="Picture 10" descr="A black and white balance scale&#10;&#10;Description automatically generated">
            <a:extLst>
              <a:ext uri="{FF2B5EF4-FFF2-40B4-BE49-F238E27FC236}">
                <a16:creationId xmlns:a16="http://schemas.microsoft.com/office/drawing/2014/main" id="{162E7D20-72BD-6342-4933-C0F52703B35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538" b="96555" l="5234" r="96262">
                        <a14:foregroundMark x1="19813" y1="32216" x2="19813" y2="32216"/>
                        <a14:foregroundMark x1="49626" y1="33147" x2="49626" y2="33147"/>
                        <a14:foregroundMark x1="20654" y1="39106" x2="26729" y2="49069"/>
                        <a14:foregroundMark x1="26729" y1="48510" x2="26729" y2="48510"/>
                        <a14:foregroundMark x1="29252" y1="53352" x2="29252" y2="57356"/>
                        <a14:foregroundMark x1="31028" y1="60801" x2="31028" y2="60801"/>
                        <a14:foregroundMark x1="28411" y1="60801" x2="9813" y2="61080"/>
                        <a14:foregroundMark x1="48505" y1="29143" x2="48785" y2="49348"/>
                        <a14:foregroundMark x1="49065" y1="57076" x2="49065" y2="71322"/>
                        <a14:foregroundMark x1="49065" y1="72439" x2="51589" y2="97020"/>
                        <a14:foregroundMark x1="5234" y1="62197" x2="5234" y2="62197"/>
                        <a14:foregroundMark x1="51028" y1="7728" x2="51028" y2="7728"/>
                        <a14:foregroundMark x1="51028" y1="3724" x2="51028" y2="3724"/>
                        <a14:foregroundMark x1="86542" y1="28212" x2="86542" y2="28212"/>
                        <a14:foregroundMark x1="93178" y1="37989" x2="93178" y2="37989"/>
                        <a14:foregroundMark x1="96262" y1="40223" x2="96262" y2="40223"/>
                        <a14:foregroundMark x1="49065" y1="3445" x2="49065" y2="3445"/>
                        <a14:foregroundMark x1="50000" y1="26257" x2="50000" y2="26257"/>
                        <a14:foregroundMark x1="49720" y1="26257" x2="49720" y2="26257"/>
                        <a14:foregroundMark x1="49720" y1="26257" x2="50841" y2="26629"/>
                        <a14:foregroundMark x1="63925" y1="39013" x2="63832" y2="39665"/>
                        <a14:foregroundMark x1="63738" y1="40689" x2="63832" y2="4143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9312" y="2610762"/>
            <a:ext cx="2754488" cy="276478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6595D5F-5D26-E947-59F6-AD20502E157C}"/>
              </a:ext>
            </a:extLst>
          </p:cNvPr>
          <p:cNvSpPr txBox="1"/>
          <p:nvPr/>
        </p:nvSpPr>
        <p:spPr>
          <a:xfrm>
            <a:off x="4802668" y="6536031"/>
            <a:ext cx="73893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Ford et al.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Lancet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 2023; 402: 1773-85; Schoenfeld P.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December 2023: 1-4.</a:t>
            </a:r>
          </a:p>
        </p:txBody>
      </p:sp>
    </p:spTree>
    <p:extLst>
      <p:ext uri="{BB962C8B-B14F-4D97-AF65-F5344CB8AC3E}">
        <p14:creationId xmlns:p14="http://schemas.microsoft.com/office/powerpoint/2010/main" val="1659313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AFDA1-A25F-D2B1-AF45-16D3F7618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Limitations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27E828-8F87-A0E1-3F34-40F9EABD6C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Benefit observed with amitriptyline was modest. Did not meet the minimal clinically important difference in IBS-SSS reduction of 35 points compared to placebo</a:t>
            </a:r>
          </a:p>
          <a:p>
            <a:r>
              <a:rPr lang="en-US" dirty="0"/>
              <a:t>Rigorous responder endpoints required by US and European agencies for drug trials in IBS-D and IBS-C were not used</a:t>
            </a:r>
          </a:p>
          <a:p>
            <a:r>
              <a:rPr lang="en-US" dirty="0"/>
              <a:t>Inclusion of IBS-C patients (17%) may have decreased the observed benefit of amitriptyline in overall IBS population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51A5B0-6408-22F5-4250-B0017D9634ED}"/>
              </a:ext>
            </a:extLst>
          </p:cNvPr>
          <p:cNvSpPr txBox="1"/>
          <p:nvPr/>
        </p:nvSpPr>
        <p:spPr>
          <a:xfrm>
            <a:off x="4802668" y="6536031"/>
            <a:ext cx="73893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Ford et al.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Lancet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 2023; 402: 1773-85; Schoenfeld P.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December 2023: 1-4.</a:t>
            </a:r>
          </a:p>
        </p:txBody>
      </p:sp>
    </p:spTree>
    <p:extLst>
      <p:ext uri="{BB962C8B-B14F-4D97-AF65-F5344CB8AC3E}">
        <p14:creationId xmlns:p14="http://schemas.microsoft.com/office/powerpoint/2010/main" val="681290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A7FC7-4099-EFA5-FC93-423E71C75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/>
              <a:t>How Should We Apply This to Our Practice?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1CDB1-498E-F08D-128F-7D36861ECB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should TCAs be positioned in the therapeutic armamentarium for IBS?</a:t>
            </a:r>
          </a:p>
          <a:p>
            <a:r>
              <a:rPr lang="en-US" dirty="0"/>
              <a:t>Which IBS patients may not be good candidates for TCA therapy? </a:t>
            </a:r>
          </a:p>
          <a:p>
            <a:r>
              <a:rPr lang="en-US" dirty="0"/>
              <a:t>How do you counsel patients to titrate low dose TCAs?</a:t>
            </a:r>
          </a:p>
          <a:p>
            <a:r>
              <a:rPr lang="en-US" dirty="0"/>
              <a:t>How do you counsel about “success” of TCAs for IBS symptoms?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5CB16E-7D5D-5031-0444-03FB989A7276}"/>
              </a:ext>
            </a:extLst>
          </p:cNvPr>
          <p:cNvSpPr txBox="1"/>
          <p:nvPr/>
        </p:nvSpPr>
        <p:spPr>
          <a:xfrm>
            <a:off x="7817661" y="6536031"/>
            <a:ext cx="437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Schoenfeld P.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December 2023: 1-4.</a:t>
            </a:r>
          </a:p>
        </p:txBody>
      </p:sp>
    </p:spTree>
    <p:extLst>
      <p:ext uri="{BB962C8B-B14F-4D97-AF65-F5344CB8AC3E}">
        <p14:creationId xmlns:p14="http://schemas.microsoft.com/office/powerpoint/2010/main" val="1823281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D89CF-F25D-9B4B-433E-8CB4FAA69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3A3879-2969-9D1E-149A-6B782B318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79868"/>
            <a:ext cx="10515600" cy="37423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Is amitriptyline 10 mg-30 mg taken orally at bedtime superior to placebo for improvement in irritable bowel syndrome (IBS) symptoms in the primary care setting at 6 months?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F6A377-9A56-7D1B-8797-791FED9975C0}"/>
              </a:ext>
            </a:extLst>
          </p:cNvPr>
          <p:cNvSpPr txBox="1"/>
          <p:nvPr/>
        </p:nvSpPr>
        <p:spPr>
          <a:xfrm>
            <a:off x="4707467" y="6423378"/>
            <a:ext cx="60508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Ford et al.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Lancet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 2023; 402: 1773-85; Schoenfeld P.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December 2023: 1-4.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99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47602-7B80-BAAC-740D-BA43EB6D1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This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A1437-13AB-A790-0142-7DBCAABE4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284" y="2338773"/>
            <a:ext cx="10515600" cy="3742372"/>
          </a:xfrm>
        </p:spPr>
        <p:txBody>
          <a:bodyPr>
            <a:normAutofit/>
          </a:bodyPr>
          <a:lstStyle/>
          <a:p>
            <a:r>
              <a:rPr lang="en-US" dirty="0"/>
              <a:t>IBS is very common and debilitating, yet optimal treatment is unclear due to limited randomized controlled trial (RCT) data about multiple commonly-used treatments</a:t>
            </a:r>
          </a:p>
          <a:p>
            <a:r>
              <a:rPr lang="en-US" dirty="0"/>
              <a:t>Studies about tricyclic antidepressant (TCA) use for IBS have various design limitations; therefore, the ACG &amp; AGA guidelines only provide conditional recommendations suggesting that TCAs use in IBS</a:t>
            </a:r>
          </a:p>
          <a:p>
            <a:r>
              <a:rPr lang="en-US" dirty="0"/>
              <a:t>The ATLANTIS study is major effort to quantify the benefit of amitriptyline in a 6-month RCT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148D16-333E-D4FB-025E-6EB58F9C0907}"/>
              </a:ext>
            </a:extLst>
          </p:cNvPr>
          <p:cNvSpPr txBox="1"/>
          <p:nvPr/>
        </p:nvSpPr>
        <p:spPr>
          <a:xfrm>
            <a:off x="4802668" y="6536031"/>
            <a:ext cx="73893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Ford et al.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Lancet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 2023; 402: 1773-85; Schoenfeld P.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December 2023: 1-4.</a:t>
            </a:r>
          </a:p>
        </p:txBody>
      </p:sp>
    </p:spTree>
    <p:extLst>
      <p:ext uri="{BB962C8B-B14F-4D97-AF65-F5344CB8AC3E}">
        <p14:creationId xmlns:p14="http://schemas.microsoft.com/office/powerpoint/2010/main" val="1983704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A384E-EF92-CD61-9E8D-07BD89082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194" y="1340481"/>
            <a:ext cx="10515600" cy="819151"/>
          </a:xfrm>
        </p:spPr>
        <p:txBody>
          <a:bodyPr/>
          <a:lstStyle/>
          <a:p>
            <a:r>
              <a:rPr lang="en-US" dirty="0"/>
              <a:t>Study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8A65C-307C-489B-9EB9-59513F2936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335" y="2006879"/>
            <a:ext cx="8575695" cy="4101441"/>
          </a:xfrm>
        </p:spPr>
        <p:txBody>
          <a:bodyPr>
            <a:normAutofit fontScale="92500"/>
          </a:bodyPr>
          <a:lstStyle/>
          <a:p>
            <a:r>
              <a:rPr lang="en-US" b="1" u="sng" dirty="0"/>
              <a:t>Design</a:t>
            </a:r>
            <a:r>
              <a:rPr lang="en-US" dirty="0"/>
              <a:t>: Multicenter, double-blind, placebo RCT with 1:1 randomization</a:t>
            </a:r>
          </a:p>
          <a:p>
            <a:r>
              <a:rPr lang="en-US" b="1" u="sng" dirty="0"/>
              <a:t>Setting</a:t>
            </a:r>
            <a:r>
              <a:rPr lang="en-US" dirty="0"/>
              <a:t>: 55 general practices/primary care centers in England</a:t>
            </a:r>
          </a:p>
          <a:p>
            <a:r>
              <a:rPr lang="en-US" b="1" u="sng" dirty="0"/>
              <a:t>Patients</a:t>
            </a:r>
            <a:r>
              <a:rPr lang="en-US" dirty="0"/>
              <a:t>: </a:t>
            </a:r>
            <a:r>
              <a:rPr lang="en-US" u="sng" dirty="0"/>
              <a:t>&gt;</a:t>
            </a:r>
            <a:r>
              <a:rPr lang="en-US" dirty="0"/>
              <a:t>18 years old with IBS based on ROME IV criteria, IBS-Symptom Severity Score [IBS-SSS] &gt;75 (0-500 scale), normal hemoglobin, normal c-reactive protein, negative anti-tissue </a:t>
            </a:r>
            <a:r>
              <a:rPr lang="en-US" dirty="0" err="1"/>
              <a:t>transluaminase</a:t>
            </a:r>
            <a:r>
              <a:rPr lang="en-US" dirty="0"/>
              <a:t>, no evidence of suicidal ideation, and failure to respond to first-line treatments (e.g., diet modification, soluble fiber, antispasmodics, or laxatives/antidiarrheals) </a:t>
            </a:r>
          </a:p>
        </p:txBody>
      </p:sp>
      <p:pic>
        <p:nvPicPr>
          <p:cNvPr id="34" name="Graphic 33" descr="Hospital outline">
            <a:extLst>
              <a:ext uri="{FF2B5EF4-FFF2-40B4-BE49-F238E27FC236}">
                <a16:creationId xmlns:a16="http://schemas.microsoft.com/office/drawing/2014/main" id="{403B628A-7655-7808-DFFF-C2DD9A6AE1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948854" y="1549679"/>
            <a:ext cx="914400" cy="914400"/>
          </a:xfrm>
          <a:prstGeom prst="rect">
            <a:avLst/>
          </a:prstGeom>
        </p:spPr>
      </p:pic>
      <p:pic>
        <p:nvPicPr>
          <p:cNvPr id="35" name="Graphic 34" descr="Hospital with solid fill">
            <a:extLst>
              <a:ext uri="{FF2B5EF4-FFF2-40B4-BE49-F238E27FC236}">
                <a16:creationId xmlns:a16="http://schemas.microsoft.com/office/drawing/2014/main" id="{2608B2CC-8E02-8A1D-D779-D8E423339F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118427" y="1562842"/>
            <a:ext cx="914400" cy="914400"/>
          </a:xfrm>
          <a:prstGeom prst="rect">
            <a:avLst/>
          </a:prstGeom>
        </p:spPr>
      </p:pic>
      <p:pic>
        <p:nvPicPr>
          <p:cNvPr id="36" name="Picture 10" descr="Pill - icon by Adioma">
            <a:extLst>
              <a:ext uri="{FF2B5EF4-FFF2-40B4-BE49-F238E27FC236}">
                <a16:creationId xmlns:a16="http://schemas.microsoft.com/office/drawing/2014/main" id="{41DD85CB-A226-8DEF-CFD1-70A464BA8B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3148" y="4417011"/>
            <a:ext cx="786384" cy="78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36" descr="Icon&#10;&#10;Description automatically generated">
            <a:extLst>
              <a:ext uri="{FF2B5EF4-FFF2-40B4-BE49-F238E27FC236}">
                <a16:creationId xmlns:a16="http://schemas.microsoft.com/office/drawing/2014/main" id="{9B473572-B25C-F829-6F24-198B98E5992C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alphaModFix amt="70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8841" b="44565" l="69373" r="96724">
                        <a14:foregroundMark x1="69373" y1="24275" x2="69373" y2="24275"/>
                        <a14:foregroundMark x1="78490" y1="42391" x2="78490" y2="42391"/>
                        <a14:foregroundMark x1="76638" y1="30797" x2="76638" y2="307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8493" t="15621" b="52174"/>
          <a:stretch/>
        </p:blipFill>
        <p:spPr>
          <a:xfrm rot="9491654">
            <a:off x="8330249" y="4986649"/>
            <a:ext cx="646817" cy="456377"/>
          </a:xfrm>
          <a:prstGeom prst="rect">
            <a:avLst/>
          </a:prstGeom>
        </p:spPr>
      </p:pic>
      <p:pic>
        <p:nvPicPr>
          <p:cNvPr id="38" name="Picture 10" descr="Pill - icon by Adioma">
            <a:extLst>
              <a:ext uri="{FF2B5EF4-FFF2-40B4-BE49-F238E27FC236}">
                <a16:creationId xmlns:a16="http://schemas.microsoft.com/office/drawing/2014/main" id="{C242FB88-3F08-0E13-5BE9-22FE0289E7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4428" y="4333363"/>
            <a:ext cx="787101" cy="787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38" descr="Icon&#10;&#10;Description automatically generated">
            <a:extLst>
              <a:ext uri="{FF2B5EF4-FFF2-40B4-BE49-F238E27FC236}">
                <a16:creationId xmlns:a16="http://schemas.microsoft.com/office/drawing/2014/main" id="{31E86F03-5C89-4CDB-C89B-1087E19486EF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alphaModFix amt="70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8841" b="44565" l="69373" r="96724">
                        <a14:foregroundMark x1="69373" y1="24275" x2="69373" y2="24275"/>
                        <a14:foregroundMark x1="78490" y1="42391" x2="78490" y2="42391"/>
                        <a14:foregroundMark x1="76638" y1="30797" x2="76638" y2="307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8493" t="15621" b="52174"/>
          <a:stretch/>
        </p:blipFill>
        <p:spPr>
          <a:xfrm>
            <a:off x="9632330" y="4328410"/>
            <a:ext cx="646817" cy="456377"/>
          </a:xfrm>
          <a:prstGeom prst="rect">
            <a:avLst/>
          </a:prstGeom>
        </p:spPr>
      </p:pic>
      <p:pic>
        <p:nvPicPr>
          <p:cNvPr id="40" name="Picture 39" descr="A group of people in a pyramid&#10;&#10;Description automatically generated">
            <a:extLst>
              <a:ext uri="{FF2B5EF4-FFF2-40B4-BE49-F238E27FC236}">
                <a16:creationId xmlns:a16="http://schemas.microsoft.com/office/drawing/2014/main" id="{11F63AED-6459-5B42-8A2E-79F78C8C987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28801" y1="37645" x2="28801" y2="37645"/>
                        <a14:foregroundMark x1="30409" y1="66409" x2="30409" y2="66409"/>
                        <a14:foregroundMark x1="47953" y1="20849" x2="47953" y2="20849"/>
                        <a14:foregroundMark x1="60380" y1="37066" x2="60380" y2="37066"/>
                        <a14:foregroundMark x1="53655" y1="40927" x2="53655" y2="40927"/>
                        <a14:foregroundMark x1="66374" y1="61390" x2="66374" y2="613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734" y="2929282"/>
            <a:ext cx="1262393" cy="956023"/>
          </a:xfrm>
          <a:prstGeom prst="rect">
            <a:avLst/>
          </a:prstGeom>
        </p:spPr>
      </p:pic>
      <p:sp>
        <p:nvSpPr>
          <p:cNvPr id="41" name="Right Brace 40">
            <a:extLst>
              <a:ext uri="{FF2B5EF4-FFF2-40B4-BE49-F238E27FC236}">
                <a16:creationId xmlns:a16="http://schemas.microsoft.com/office/drawing/2014/main" id="{F78DDBD9-1CD6-4D01-68AF-B8EA37BC0912}"/>
              </a:ext>
            </a:extLst>
          </p:cNvPr>
          <p:cNvSpPr/>
          <p:nvPr/>
        </p:nvSpPr>
        <p:spPr>
          <a:xfrm rot="16200000">
            <a:off x="9766019" y="3261921"/>
            <a:ext cx="623824" cy="1641764"/>
          </a:xfrm>
          <a:prstGeom prst="rightBrace">
            <a:avLst>
              <a:gd name="adj1" fmla="val 54972"/>
              <a:gd name="adj2" fmla="val 50000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AE279631-B01C-2885-7013-7D2A1B42126E}"/>
              </a:ext>
            </a:extLst>
          </p:cNvPr>
          <p:cNvCxnSpPr/>
          <p:nvPr/>
        </p:nvCxnSpPr>
        <p:spPr>
          <a:xfrm>
            <a:off x="9985102" y="2507970"/>
            <a:ext cx="0" cy="55144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1FED2537-B2D3-F73C-E34A-917CB9398EA9}"/>
              </a:ext>
            </a:extLst>
          </p:cNvPr>
          <p:cNvCxnSpPr>
            <a:cxnSpLocks/>
          </p:cNvCxnSpPr>
          <p:nvPr/>
        </p:nvCxnSpPr>
        <p:spPr>
          <a:xfrm flipH="1">
            <a:off x="9256747" y="4368384"/>
            <a:ext cx="302" cy="21294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B9E9FDE1-9BFF-43BD-132E-8D2621DCEDB9}"/>
              </a:ext>
            </a:extLst>
          </p:cNvPr>
          <p:cNvCxnSpPr>
            <a:cxnSpLocks/>
          </p:cNvCxnSpPr>
          <p:nvPr/>
        </p:nvCxnSpPr>
        <p:spPr>
          <a:xfrm flipH="1">
            <a:off x="10898813" y="4333509"/>
            <a:ext cx="302" cy="21294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Freeform 12">
            <a:extLst>
              <a:ext uri="{FF2B5EF4-FFF2-40B4-BE49-F238E27FC236}">
                <a16:creationId xmlns:a16="http://schemas.microsoft.com/office/drawing/2014/main" id="{10C4B44D-FC1C-003D-1087-3B4C1B5B72D5}"/>
              </a:ext>
            </a:extLst>
          </p:cNvPr>
          <p:cNvSpPr/>
          <p:nvPr/>
        </p:nvSpPr>
        <p:spPr>
          <a:xfrm>
            <a:off x="9706881" y="2095393"/>
            <a:ext cx="570693" cy="375267"/>
          </a:xfrm>
          <a:custGeom>
            <a:avLst/>
            <a:gdLst/>
            <a:ahLst/>
            <a:cxnLst/>
            <a:rect l="l" t="t" r="r" b="b"/>
            <a:pathLst>
              <a:path w="2133243" h="1066621">
                <a:moveTo>
                  <a:pt x="0" y="0"/>
                </a:moveTo>
                <a:lnTo>
                  <a:pt x="2133243" y="0"/>
                </a:lnTo>
                <a:lnTo>
                  <a:pt x="2133243" y="1066621"/>
                </a:lnTo>
                <a:lnTo>
                  <a:pt x="0" y="1066621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E37229F-9A36-715C-CCC5-BDFD8D8FE263}"/>
              </a:ext>
            </a:extLst>
          </p:cNvPr>
          <p:cNvSpPr txBox="1"/>
          <p:nvPr/>
        </p:nvSpPr>
        <p:spPr>
          <a:xfrm>
            <a:off x="10355245" y="5114864"/>
            <a:ext cx="1510533" cy="3316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47"/>
              </a:lnSpc>
            </a:pPr>
            <a:r>
              <a:rPr lang="en-US" sz="1600" b="1" dirty="0">
                <a:latin typeface="Gotham Bold"/>
              </a:rPr>
              <a:t>PLACEBO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98D5B2E-C4D9-FA07-76BB-63ED914446F4}"/>
              </a:ext>
            </a:extLst>
          </p:cNvPr>
          <p:cNvSpPr txBox="1"/>
          <p:nvPr/>
        </p:nvSpPr>
        <p:spPr>
          <a:xfrm>
            <a:off x="8058180" y="5338378"/>
            <a:ext cx="2436320" cy="600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47"/>
              </a:lnSpc>
            </a:pPr>
            <a:r>
              <a:rPr lang="en-US" sz="1600" b="1" dirty="0">
                <a:latin typeface="Gotham Bold"/>
              </a:rPr>
              <a:t>AMITRIPTYLINE 10MG AT NIGHT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D7EAEA8-42D8-A046-8387-EA298EE0E71F}"/>
              </a:ext>
            </a:extLst>
          </p:cNvPr>
          <p:cNvSpPr txBox="1"/>
          <p:nvPr/>
        </p:nvSpPr>
        <p:spPr>
          <a:xfrm>
            <a:off x="4802668" y="6536031"/>
            <a:ext cx="73893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Ford et al.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Lancet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 2023; 402: 1773-85; Schoenfeld P.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December 2023: 1-4.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7DD06F6-9934-9435-5E53-E6FAE0721D65}"/>
              </a:ext>
            </a:extLst>
          </p:cNvPr>
          <p:cNvSpPr txBox="1"/>
          <p:nvPr/>
        </p:nvSpPr>
        <p:spPr>
          <a:xfrm>
            <a:off x="10094546" y="3639816"/>
            <a:ext cx="2100794" cy="3316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47"/>
              </a:lnSpc>
            </a:pPr>
            <a:r>
              <a:rPr lang="en-US" sz="1600" b="1" dirty="0">
                <a:latin typeface="Gotham Bold"/>
              </a:rPr>
              <a:t>RANDOMIZED 1:1</a:t>
            </a:r>
          </a:p>
        </p:txBody>
      </p:sp>
    </p:spTree>
    <p:extLst>
      <p:ext uri="{BB962C8B-B14F-4D97-AF65-F5344CB8AC3E}">
        <p14:creationId xmlns:p14="http://schemas.microsoft.com/office/powerpoint/2010/main" val="860346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DBDF9-4C32-3CFB-C65D-74E87338F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Interventions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51D813-ACB6-CC0B-DF54-BEC4257AB0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Amitriptyline 10 mg taken orally at night vs placebo</a:t>
            </a:r>
          </a:p>
          <a:p>
            <a:r>
              <a:rPr lang="en-US" sz="3000" dirty="0"/>
              <a:t>Patients educated to titrate dose upward to max of 3 tablets (30 mg amitriptyline or 3 placebo tablets) over 3 weeks based on improvement in IBS symptoms</a:t>
            </a:r>
          </a:p>
          <a:p>
            <a:r>
              <a:rPr lang="en-US" sz="3000" dirty="0"/>
              <a:t>Throughout the study, patients could further titrate dose up or down based on severity of IBS symptoms or side effects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4444EA-C2AD-B3E1-7283-F84FF111A3A3}"/>
              </a:ext>
            </a:extLst>
          </p:cNvPr>
          <p:cNvSpPr txBox="1"/>
          <p:nvPr/>
        </p:nvSpPr>
        <p:spPr>
          <a:xfrm>
            <a:off x="4802668" y="6536031"/>
            <a:ext cx="73893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Ford et al.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Lancet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 2023; 402: 1773-85; Schoenfeld P.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December 2023: 1-4.</a:t>
            </a:r>
          </a:p>
        </p:txBody>
      </p:sp>
    </p:spTree>
    <p:extLst>
      <p:ext uri="{BB962C8B-B14F-4D97-AF65-F5344CB8AC3E}">
        <p14:creationId xmlns:p14="http://schemas.microsoft.com/office/powerpoint/2010/main" val="3689491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F5918-6EB7-3942-DEEB-4277F34D0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463" y="1417587"/>
            <a:ext cx="10515600" cy="819151"/>
          </a:xfrm>
        </p:spPr>
        <p:txBody>
          <a:bodyPr/>
          <a:lstStyle/>
          <a:p>
            <a:r>
              <a:rPr lang="en-US" dirty="0"/>
              <a:t>Outcomes &amp; 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E0057-E2C2-4DA5-B7A5-11F981956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910" y="2096766"/>
            <a:ext cx="11484836" cy="3742372"/>
          </a:xfrm>
        </p:spPr>
        <p:txBody>
          <a:bodyPr>
            <a:noAutofit/>
          </a:bodyPr>
          <a:lstStyle/>
          <a:p>
            <a:r>
              <a:rPr lang="en-US" sz="2600" b="1" dirty="0"/>
              <a:t>Primary endpoint: Change in IBS-SSS from baseline at 6 months </a:t>
            </a:r>
          </a:p>
          <a:p>
            <a:pPr lvl="1"/>
            <a:r>
              <a:rPr lang="en-US" sz="2600" dirty="0"/>
              <a:t>IBS-SSS range: 0-500. Mild IBS: 75-175; moderate IBS: 176-300; severe IBS: &gt;300.</a:t>
            </a:r>
          </a:p>
          <a:p>
            <a:pPr lvl="1"/>
            <a:r>
              <a:rPr lang="en-US" sz="2600" dirty="0"/>
              <a:t>A change of 35 points in IBS-SSS = minimal clinically important difference. </a:t>
            </a:r>
          </a:p>
          <a:p>
            <a:r>
              <a:rPr lang="en-US" sz="2600" b="1" dirty="0"/>
              <a:t>Secondary endpoints: Subjective global assessment of relief of IBS symptoms at 6 months </a:t>
            </a:r>
          </a:p>
          <a:p>
            <a:pPr lvl="1"/>
            <a:r>
              <a:rPr lang="en-US" sz="2600" dirty="0"/>
              <a:t>Defined as having somewhat relieved or better based on ordinal scale of global IBS symptoms being: worse; unchanged; somewhat relieved; considerably relieved; or completely relieved compared to baseline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B4118F-A03C-5ADB-148D-EFC4A86617C9}"/>
              </a:ext>
            </a:extLst>
          </p:cNvPr>
          <p:cNvSpPr txBox="1"/>
          <p:nvPr/>
        </p:nvSpPr>
        <p:spPr>
          <a:xfrm>
            <a:off x="4802668" y="6536031"/>
            <a:ext cx="73893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Ford et al.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Lancet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 2023; 402: 1773-85; Schoenfeld P.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December 2023: 1-4.</a:t>
            </a:r>
          </a:p>
        </p:txBody>
      </p:sp>
    </p:spTree>
    <p:extLst>
      <p:ext uri="{BB962C8B-B14F-4D97-AF65-F5344CB8AC3E}">
        <p14:creationId xmlns:p14="http://schemas.microsoft.com/office/powerpoint/2010/main" val="2336810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66A4C-EFA8-2790-0325-C7C39DE1D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Demographic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7DC82-CA26-FADB-0888-B3C2E27722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463 IBS patients were enrolled </a:t>
            </a:r>
          </a:p>
          <a:p>
            <a:r>
              <a:rPr lang="en-US" dirty="0"/>
              <a:t>Mean age: 48-49 years old; 67%-69% female </a:t>
            </a:r>
          </a:p>
          <a:p>
            <a:r>
              <a:rPr lang="en-US" dirty="0"/>
              <a:t>Mean IBS-SSS at baseline = 273; 80% IBS-D or IBS-M </a:t>
            </a:r>
          </a:p>
          <a:p>
            <a:r>
              <a:rPr lang="en-US" dirty="0"/>
              <a:t>84% normal scores on HADS-Depression instrument</a:t>
            </a:r>
          </a:p>
          <a:p>
            <a:r>
              <a:rPr lang="en-US" dirty="0"/>
              <a:t>85% moderate-severe IBS based on baseline IBS-SSS</a:t>
            </a:r>
          </a:p>
          <a:p>
            <a:r>
              <a:rPr lang="en-US" dirty="0"/>
              <a:t>Median IBS duration of 10 years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410C8E-5E83-7EF4-BECE-D58A23F27B97}"/>
              </a:ext>
            </a:extLst>
          </p:cNvPr>
          <p:cNvSpPr txBox="1"/>
          <p:nvPr/>
        </p:nvSpPr>
        <p:spPr>
          <a:xfrm>
            <a:off x="4802668" y="6536031"/>
            <a:ext cx="73893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Ford et al.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Lancet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 2023; 402: 1773-85; Schoenfeld P.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December 2023: 1-4.</a:t>
            </a:r>
          </a:p>
        </p:txBody>
      </p:sp>
    </p:spTree>
    <p:extLst>
      <p:ext uri="{BB962C8B-B14F-4D97-AF65-F5344CB8AC3E}">
        <p14:creationId xmlns:p14="http://schemas.microsoft.com/office/powerpoint/2010/main" val="2336382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66A4C-EFA8-2790-0325-C7C39DE1D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Demographic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7DC82-CA26-FADB-0888-B3C2E27722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93" y="2434590"/>
            <a:ext cx="11519731" cy="3742372"/>
          </a:xfrm>
        </p:spPr>
        <p:txBody>
          <a:bodyPr>
            <a:normAutofit/>
          </a:bodyPr>
          <a:lstStyle/>
          <a:p>
            <a:r>
              <a:rPr lang="en-US" sz="2600" dirty="0">
                <a:latin typeface="Helvetica" panose="020B0604020202020204" pitchFamily="34" charset="0"/>
                <a:cs typeface="Helvetica" panose="020B0604020202020204" pitchFamily="34" charset="0"/>
              </a:rPr>
              <a:t>At 6 months, mean IBS-SSS</a:t>
            </a:r>
          </a:p>
          <a:p>
            <a:pPr lvl="1">
              <a:buFont typeface="Wingdings" pitchFamily="2" charset="2"/>
              <a:buChar char="Ø"/>
            </a:pPr>
            <a:r>
              <a:rPr lang="en-US" sz="2600" dirty="0">
                <a:latin typeface="Helvetica" panose="020B0604020202020204" pitchFamily="34" charset="0"/>
                <a:cs typeface="Helvetica" panose="020B0604020202020204" pitchFamily="34" charset="0"/>
              </a:rPr>
              <a:t>Amitriptyline group: ⇩ from 273 to 170 </a:t>
            </a:r>
          </a:p>
          <a:p>
            <a:pPr lvl="1">
              <a:buFont typeface="Wingdings" pitchFamily="2" charset="2"/>
              <a:buChar char="Ø"/>
            </a:pPr>
            <a:r>
              <a:rPr lang="en-US" sz="2600" dirty="0">
                <a:latin typeface="Helvetica" panose="020B0604020202020204" pitchFamily="34" charset="0"/>
                <a:cs typeface="Helvetica" panose="020B0604020202020204" pitchFamily="34" charset="0"/>
              </a:rPr>
              <a:t>Placebo group: ⇩ from 272 to 200 </a:t>
            </a:r>
          </a:p>
          <a:p>
            <a:pPr lvl="1">
              <a:buFont typeface="Wingdings" pitchFamily="2" charset="2"/>
              <a:buChar char="Ø"/>
            </a:pPr>
            <a:endParaRPr lang="en-US" sz="2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sz="2600" dirty="0"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Mean difference in IBS-SSS score: -27.0; 95% CI: -46.9 to -4.6; </a:t>
            </a:r>
            <a:r>
              <a:rPr lang="en-US" sz="2600" i="1" dirty="0"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P</a:t>
            </a:r>
            <a:r>
              <a:rPr lang="en-US" sz="2600" dirty="0"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 = 0.008</a:t>
            </a:r>
          </a:p>
          <a:p>
            <a:pPr lvl="1">
              <a:buFont typeface="Wingdings" pitchFamily="2" charset="2"/>
              <a:buChar char="Ø"/>
            </a:pPr>
            <a:endParaRPr lang="en-US" sz="26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410C8E-5E83-7EF4-BECE-D58A23F27B97}"/>
              </a:ext>
            </a:extLst>
          </p:cNvPr>
          <p:cNvSpPr txBox="1"/>
          <p:nvPr/>
        </p:nvSpPr>
        <p:spPr>
          <a:xfrm>
            <a:off x="4802668" y="6536031"/>
            <a:ext cx="73893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Ford et al.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Lancet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 2023; 402: 1773-85; Schoenfeld P.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December 2023: 1-4.</a:t>
            </a:r>
          </a:p>
        </p:txBody>
      </p:sp>
    </p:spTree>
    <p:extLst>
      <p:ext uri="{BB962C8B-B14F-4D97-AF65-F5344CB8AC3E}">
        <p14:creationId xmlns:p14="http://schemas.microsoft.com/office/powerpoint/2010/main" val="3225674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6A654-3F51-395E-A1A2-3B0402591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005" y="1367401"/>
            <a:ext cx="10515600" cy="819151"/>
          </a:xfrm>
        </p:spPr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1DC332-092D-8B0B-E60C-7592A689843E}"/>
              </a:ext>
            </a:extLst>
          </p:cNvPr>
          <p:cNvSpPr txBox="1"/>
          <p:nvPr/>
        </p:nvSpPr>
        <p:spPr>
          <a:xfrm>
            <a:off x="6096000" y="4290270"/>
            <a:ext cx="592793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u="sng" dirty="0">
                <a:latin typeface="GOTHAM-MEDIUM" panose="02000604040000020004" pitchFamily="2" charset="0"/>
              </a:rPr>
              <a:t>Side Effects</a:t>
            </a:r>
            <a:r>
              <a:rPr lang="en-US" sz="2400" dirty="0">
                <a:latin typeface="GOTHAM-MEDIUM" panose="02000604040000020004" pitchFamily="2" charset="0"/>
              </a:rPr>
              <a:t>: Discontinuation of study medication due to adverse events was 13% amitriptyline vs 9% placebo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BCAE64-C7E6-8AA9-9D50-4F53245228C1}"/>
              </a:ext>
            </a:extLst>
          </p:cNvPr>
          <p:cNvSpPr txBox="1"/>
          <p:nvPr/>
        </p:nvSpPr>
        <p:spPr>
          <a:xfrm>
            <a:off x="5951240" y="1998366"/>
            <a:ext cx="624075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u="sng" dirty="0">
                <a:latin typeface="GOTHAM-MEDIUM" panose="02000604040000020004" pitchFamily="2" charset="0"/>
              </a:rPr>
              <a:t>Secondary outcome</a:t>
            </a:r>
            <a:r>
              <a:rPr lang="en-US" sz="2400" dirty="0">
                <a:latin typeface="GOTHAM-MEDIUM" panose="02000604040000020004" pitchFamily="2" charset="0"/>
              </a:rPr>
              <a:t>: Amitriptyline group more likely to achieve at least somewhat relief of global IBS symptoms (OR 1.78, 95% CI 1.19-2.66) or for considerable/complete relief of global IBS symptoms (OR 1.88, 95% CI 1.20-2.95)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B3B77E-EDA4-745D-1781-8C8CD1208F0A}"/>
              </a:ext>
            </a:extLst>
          </p:cNvPr>
          <p:cNvSpPr txBox="1"/>
          <p:nvPr/>
        </p:nvSpPr>
        <p:spPr>
          <a:xfrm>
            <a:off x="4802668" y="6536031"/>
            <a:ext cx="73893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Ford et al.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Lancet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 2023; 402: 1773-85; Schoenfeld P.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December 2023: 1-4.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855A1E4-E685-FBB3-3E17-1D2D2F9DE0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405" y="2009604"/>
            <a:ext cx="4855494" cy="433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615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9" id="{4DACA1F8-9C4C-5742-A5B0-E3FEB4B09FA3}" vid="{04ECDA4A-D5FC-3945-A844-6F4A617F54B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89989C00854440814EE6586A2E4C2B" ma:contentTypeVersion="18" ma:contentTypeDescription="Create a new document." ma:contentTypeScope="" ma:versionID="87758759d05e06cc80316d67ce6cee17">
  <xsd:schema xmlns:xsd="http://www.w3.org/2001/XMLSchema" xmlns:xs="http://www.w3.org/2001/XMLSchema" xmlns:p="http://schemas.microsoft.com/office/2006/metadata/properties" xmlns:ns2="b760192c-e533-4338-b0f9-1ff3998d6e3e" xmlns:ns3="8bd30ee2-4746-4efb-9d1c-b787e94acd8d" targetNamespace="http://schemas.microsoft.com/office/2006/metadata/properties" ma:root="true" ma:fieldsID="5b24c507c78746a2e00c63fdff154261" ns2:_="" ns3:_="">
    <xsd:import namespace="b760192c-e533-4338-b0f9-1ff3998d6e3e"/>
    <xsd:import namespace="8bd30ee2-4746-4efb-9d1c-b787e94acd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60192c-e533-4338-b0f9-1ff3998d6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1d7ea3aa-744b-45d6-b40f-39600c655c3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d30ee2-4746-4efb-9d1c-b787e94acd8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dd53964-afd9-4525-91bb-182c538c8232}" ma:internalName="TaxCatchAll" ma:showField="CatchAllData" ma:web="8bd30ee2-4746-4efb-9d1c-b787e94acd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760192c-e533-4338-b0f9-1ff3998d6e3e">
      <Terms xmlns="http://schemas.microsoft.com/office/infopath/2007/PartnerControls"/>
    </lcf76f155ced4ddcb4097134ff3c332f>
    <TaxCatchAll xmlns="8bd30ee2-4746-4efb-9d1c-b787e94acd8d" xsi:nil="true"/>
  </documentManagement>
</p:properties>
</file>

<file path=customXml/itemProps1.xml><?xml version="1.0" encoding="utf-8"?>
<ds:datastoreItem xmlns:ds="http://schemas.openxmlformats.org/officeDocument/2006/customXml" ds:itemID="{A599AE08-DD19-42CF-91C4-C1EAB23A9225}"/>
</file>

<file path=customXml/itemProps2.xml><?xml version="1.0" encoding="utf-8"?>
<ds:datastoreItem xmlns:ds="http://schemas.openxmlformats.org/officeDocument/2006/customXml" ds:itemID="{62AC49F9-72A0-4902-8012-F6E2A5948E32}"/>
</file>

<file path=customXml/itemProps3.xml><?xml version="1.0" encoding="utf-8"?>
<ds:datastoreItem xmlns:ds="http://schemas.openxmlformats.org/officeDocument/2006/customXml" ds:itemID="{19B6351C-294E-4355-9AF2-0BF5478D9275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2073</TotalTime>
  <Words>985</Words>
  <Application>Microsoft Office PowerPoint</Application>
  <PresentationFormat>Widescreen</PresentationFormat>
  <Paragraphs>65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Gotham Bold</vt:lpstr>
      <vt:lpstr>GOTHAM-MEDIUM</vt:lpstr>
      <vt:lpstr>Helvetica</vt:lpstr>
      <vt:lpstr>Wingdings</vt:lpstr>
      <vt:lpstr>Office Theme</vt:lpstr>
      <vt:lpstr>PowerPoint Presentation</vt:lpstr>
      <vt:lpstr>Study Question</vt:lpstr>
      <vt:lpstr>Why is This Important?</vt:lpstr>
      <vt:lpstr>Study Design</vt:lpstr>
      <vt:lpstr>Interventions</vt:lpstr>
      <vt:lpstr>Outcomes &amp; Definitions</vt:lpstr>
      <vt:lpstr>Demographic Data</vt:lpstr>
      <vt:lpstr>Demographic Data</vt:lpstr>
      <vt:lpstr>Results</vt:lpstr>
      <vt:lpstr>Key Study Findings</vt:lpstr>
      <vt:lpstr>Study Limitations</vt:lpstr>
      <vt:lpstr>How Should We Apply This to Our Practice?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 Kay</dc:creator>
  <cp:lastModifiedBy>Claire Neumann</cp:lastModifiedBy>
  <cp:revision>22</cp:revision>
  <dcterms:created xsi:type="dcterms:W3CDTF">2024-06-17T13:19:57Z</dcterms:created>
  <dcterms:modified xsi:type="dcterms:W3CDTF">2024-07-03T17:29:33Z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0x010100AD89989C00854440814EE6586A2E4C2B</vt:lpwstr>
  </property>
</Properties>
</file>