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3" r:id="rId5"/>
    <p:sldId id="264" r:id="rId6"/>
    <p:sldId id="274" r:id="rId7"/>
    <p:sldId id="276" r:id="rId8"/>
    <p:sldId id="267" r:id="rId9"/>
    <p:sldId id="268" r:id="rId10"/>
    <p:sldId id="275" r:id="rId11"/>
    <p:sldId id="269" r:id="rId12"/>
    <p:sldId id="271" r:id="rId13"/>
    <p:sldId id="272" r:id="rId14"/>
    <p:sldId id="27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D75"/>
    <a:srgbClr val="BC1A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8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ire Neumann" userId="32c770cd-6f96-44fc-b099-c5ff442316bb" providerId="ADAL" clId="{FE014FF7-B888-49FB-925D-44B69B4B7CD3}"/>
    <pc:docChg chg="modSld">
      <pc:chgData name="Claire Neumann" userId="32c770cd-6f96-44fc-b099-c5ff442316bb" providerId="ADAL" clId="{FE014FF7-B888-49FB-925D-44B69B4B7CD3}" dt="2024-07-17T05:41:13.677" v="1"/>
      <pc:docMkLst>
        <pc:docMk/>
      </pc:docMkLst>
      <pc:sldChg chg="modSp mod">
        <pc:chgData name="Claire Neumann" userId="32c770cd-6f96-44fc-b099-c5ff442316bb" providerId="ADAL" clId="{FE014FF7-B888-49FB-925D-44B69B4B7CD3}" dt="2024-07-17T05:41:13.677" v="1"/>
        <pc:sldMkLst>
          <pc:docMk/>
          <pc:sldMk cId="3314081523" sldId="263"/>
        </pc:sldMkLst>
        <pc:spChg chg="mod">
          <ac:chgData name="Claire Neumann" userId="32c770cd-6f96-44fc-b099-c5ff442316bb" providerId="ADAL" clId="{FE014FF7-B888-49FB-925D-44B69B4B7CD3}" dt="2024-07-17T05:41:13.677" v="1"/>
          <ac:spMkLst>
            <pc:docMk/>
            <pc:sldMk cId="3314081523" sldId="263"/>
            <ac:spMk id="2" creationId="{31F3C66A-FA11-80B3-18BC-7DC4AEE8649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B337473-AE01-E8F1-AAE4-6D28494C94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8114" y="2796691"/>
            <a:ext cx="8523110" cy="1579211"/>
          </a:xfrm>
        </p:spPr>
        <p:txBody>
          <a:bodyPr anchor="ctr"/>
          <a:lstStyle>
            <a:lvl1pPr algn="ctr">
              <a:defRPr sz="6000">
                <a:solidFill>
                  <a:srgbClr val="003F7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778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037632C-7224-6BDD-D041-5A11D3E22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19622"/>
            <a:ext cx="10515600" cy="8191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B5DEA43-8C40-7372-C11C-BEEFA25D2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590"/>
            <a:ext cx="10515600" cy="37423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531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B25B6F0-D570-75C3-23ED-031A359CA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ctr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699FCDD-E668-506A-27CD-FCEA4A8F7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anchor="ctr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8795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DEA18C6-69C7-49EC-4221-FCEC93508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19622"/>
            <a:ext cx="10515600" cy="81915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11573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194707-134A-4F04-81B7-7EDDF30BB0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47677B-2AB2-4AFC-A6D1-6E38DFC5DE79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04458D-B5AE-4828-9172-65AA1B222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9352EA-6E76-4AD6-9B3E-4E07B0E50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0CFF39-0A6A-4D80-BF9C-75B668F63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550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6219D26D-7908-6228-7857-70FD7CBB0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19622"/>
            <a:ext cx="10515600" cy="8191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3456CCF-23B7-C8C1-3AA4-366AFC1DE7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438400"/>
            <a:ext cx="10515600" cy="3738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243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3D75"/>
          </a:solidFill>
          <a:latin typeface="GOTHAM-MEDIUM" panose="0200060404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800" kern="1200">
          <a:solidFill>
            <a:srgbClr val="003D75"/>
          </a:solidFill>
          <a:latin typeface="GOTHAM-MEDIUM" panose="0200060404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400" kern="1200">
          <a:solidFill>
            <a:srgbClr val="003D75"/>
          </a:solidFill>
          <a:latin typeface="GOTHAM-MEDIUM" panose="0200060404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000" kern="1200">
          <a:solidFill>
            <a:srgbClr val="003D75"/>
          </a:solidFill>
          <a:latin typeface="GOTHAM-MEDIUM" panose="0200060404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kern="1200">
          <a:solidFill>
            <a:srgbClr val="003D75"/>
          </a:solidFill>
          <a:latin typeface="GOTHAM-MEDIUM" panose="0200060404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kern="1200">
          <a:solidFill>
            <a:srgbClr val="003D75"/>
          </a:solidFill>
          <a:latin typeface="GOTHAM-MEDIUM" panose="0200060404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17BB80-425C-EC4F-F135-577DA11F835A}"/>
              </a:ext>
            </a:extLst>
          </p:cNvPr>
          <p:cNvSpPr txBox="1"/>
          <p:nvPr/>
        </p:nvSpPr>
        <p:spPr>
          <a:xfrm>
            <a:off x="8722913" y="3145099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GOTHAM-MEDIUM" panose="02000604040000020004" pitchFamily="2" charset="0"/>
              </a:rPr>
              <a:t>Original Article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A7D0FD-20B4-E41E-8B97-0E903B9B42B9}"/>
              </a:ext>
            </a:extLst>
          </p:cNvPr>
          <p:cNvSpPr txBox="1"/>
          <p:nvPr/>
        </p:nvSpPr>
        <p:spPr>
          <a:xfrm>
            <a:off x="8742951" y="5272443"/>
            <a:ext cx="1978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GOTHAM-MEDIUM" panose="02000604040000020004" pitchFamily="2" charset="0"/>
              </a:rPr>
              <a:t>EBGI Summary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576477-7627-C84D-3AE2-3EDFBF5D74C6}"/>
              </a:ext>
            </a:extLst>
          </p:cNvPr>
          <p:cNvSpPr/>
          <p:nvPr/>
        </p:nvSpPr>
        <p:spPr>
          <a:xfrm>
            <a:off x="9046363" y="1773499"/>
            <a:ext cx="1371600" cy="1371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GOTHAM-MEDIUM" panose="02000604040000020004" pitchFamily="2" charset="0"/>
              </a:rPr>
              <a:t>QR Code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F93AA0-B0D6-A05E-BA9E-6885C7F52FBA}"/>
              </a:ext>
            </a:extLst>
          </p:cNvPr>
          <p:cNvSpPr/>
          <p:nvPr/>
        </p:nvSpPr>
        <p:spPr>
          <a:xfrm>
            <a:off x="9046363" y="3900843"/>
            <a:ext cx="1371600" cy="1371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GOTHAM-MEDIUM" panose="02000604040000020004" pitchFamily="2" charset="0"/>
              </a:rPr>
              <a:t>QR Code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76CCE98-27D9-12A9-3C32-327E32727B4E}"/>
              </a:ext>
            </a:extLst>
          </p:cNvPr>
          <p:cNvSpPr txBox="1">
            <a:spLocks/>
          </p:cNvSpPr>
          <p:nvPr/>
        </p:nvSpPr>
        <p:spPr>
          <a:xfrm>
            <a:off x="293512" y="2053935"/>
            <a:ext cx="8447498" cy="1902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3D75"/>
                </a:solidFill>
                <a:latin typeface="GOTHAM-MEDIUM" panose="02000604040000020004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/>
              <a:t>Endoscopic Submucosal Resection vs Endoscopic Mucosal for Large Nonpedunculated Colon Polyps</a:t>
            </a:r>
          </a:p>
        </p:txBody>
      </p:sp>
      <p:pic>
        <p:nvPicPr>
          <p:cNvPr id="14" name="Picture 13" descr="A qr code with a black and white background&#10;&#10;Description automatically generated">
            <a:extLst>
              <a:ext uri="{FF2B5EF4-FFF2-40B4-BE49-F238E27FC236}">
                <a16:creationId xmlns:a16="http://schemas.microsoft.com/office/drawing/2014/main" id="{C31FF7DF-7549-8BCC-8CE1-17074749E1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810" y="3752759"/>
            <a:ext cx="1572768" cy="1572768"/>
          </a:xfrm>
          <a:prstGeom prst="rect">
            <a:avLst/>
          </a:prstGeom>
        </p:spPr>
      </p:pic>
      <p:pic>
        <p:nvPicPr>
          <p:cNvPr id="16" name="Picture 15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E741BF28-0D3B-55DD-82B2-AC2FAF804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747" y="1644212"/>
            <a:ext cx="1570831" cy="15708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1F3C66A-FA11-80B3-18BC-7DC4AEE8649A}"/>
              </a:ext>
            </a:extLst>
          </p:cNvPr>
          <p:cNvSpPr txBox="1"/>
          <p:nvPr/>
        </p:nvSpPr>
        <p:spPr>
          <a:xfrm>
            <a:off x="474133" y="4862680"/>
            <a:ext cx="80650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effectLst/>
                <a:latin typeface="Helvetica" pitchFamily="2" charset="0"/>
              </a:rPr>
              <a:t>Article covered:</a:t>
            </a:r>
            <a:r>
              <a:rPr lang="en-US" b="1" dirty="0">
                <a:effectLst/>
                <a:latin typeface="Helvetica" pitchFamily="2" charset="0"/>
              </a:rPr>
              <a:t> </a:t>
            </a:r>
            <a:r>
              <a:rPr lang="en-US" dirty="0">
                <a:effectLst/>
                <a:latin typeface="Helvetica" pitchFamily="2" charset="0"/>
              </a:rPr>
              <a:t>Jacques J, Schaefer M, </a:t>
            </a:r>
            <a:r>
              <a:rPr lang="en-US" dirty="0" err="1">
                <a:effectLst/>
                <a:latin typeface="Helvetica" pitchFamily="2" charset="0"/>
              </a:rPr>
              <a:t>Wallenhorst</a:t>
            </a:r>
            <a:r>
              <a:rPr lang="en-US" dirty="0">
                <a:effectLst/>
                <a:latin typeface="Helvetica" pitchFamily="2" charset="0"/>
              </a:rPr>
              <a:t> T, et al. Endoscopic </a:t>
            </a:r>
            <a:r>
              <a:rPr lang="en-US" dirty="0" err="1">
                <a:effectLst/>
                <a:latin typeface="Helvetica" pitchFamily="2" charset="0"/>
              </a:rPr>
              <a:t>en</a:t>
            </a:r>
            <a:r>
              <a:rPr lang="en-US">
                <a:effectLst/>
                <a:latin typeface="Helvetica" pitchFamily="2" charset="0"/>
              </a:rPr>
              <a:t> bloc versus piecemeal resection</a:t>
            </a:r>
            <a:r>
              <a:rPr lang="en-US">
                <a:latin typeface="Helvetica" pitchFamily="2" charset="0"/>
              </a:rPr>
              <a:t> </a:t>
            </a:r>
            <a:r>
              <a:rPr lang="en-US">
                <a:effectLst/>
                <a:latin typeface="Helvetica" pitchFamily="2" charset="0"/>
              </a:rPr>
              <a:t>of large nonpedunculated colonic adenomas: A randomized comparative trial. Ann </a:t>
            </a:r>
            <a:r>
              <a:rPr lang="en-US" dirty="0">
                <a:effectLst/>
                <a:latin typeface="Helvetica" pitchFamily="2" charset="0"/>
              </a:rPr>
              <a:t>Intern Med 2024; 177: 29-38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081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AFDA1-A25F-D2B1-AF45-16D3F7618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7E828-8F87-A0E1-3F34-40F9EABD6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Study was conducted by experts in ESD and EMR </a:t>
            </a:r>
          </a:p>
          <a:p>
            <a:r>
              <a:rPr lang="en-US" dirty="0"/>
              <a:t>Study included sessile serrated lesions, which may not be ideal lesion for ESD</a:t>
            </a:r>
          </a:p>
          <a:p>
            <a:pPr lvl="1"/>
            <a:r>
              <a:rPr lang="en-US" sz="2800" dirty="0"/>
              <a:t>Low risk of harboring any low-risk submucosal invasive cancer </a:t>
            </a:r>
          </a:p>
          <a:p>
            <a:pPr lvl="1"/>
            <a:r>
              <a:rPr lang="en-US" sz="2800" dirty="0"/>
              <a:t>Ease of resection with more safer and effective methods</a:t>
            </a:r>
          </a:p>
          <a:p>
            <a:r>
              <a:rPr lang="en-US" dirty="0"/>
              <a:t>Patients with rectal lesions were excluded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3F725E-ADDC-2C84-BA8A-93E854EA903D}"/>
              </a:ext>
            </a:extLst>
          </p:cNvPr>
          <p:cNvSpPr txBox="1"/>
          <p:nvPr/>
        </p:nvSpPr>
        <p:spPr>
          <a:xfrm>
            <a:off x="4548249" y="6563617"/>
            <a:ext cx="76137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  <a:latin typeface="GOTHAM-MEDIUM" panose="02000604040000020004" pitchFamily="2" charset="0"/>
              </a:rPr>
              <a:t>Lee J. </a:t>
            </a:r>
            <a:r>
              <a:rPr lang="en-US" sz="1200" i="1" dirty="0">
                <a:solidFill>
                  <a:schemeClr val="bg1"/>
                </a:solidFill>
                <a:latin typeface="GOTHAM-MEDIUM" panose="02000604040000020004" pitchFamily="2" charset="0"/>
              </a:rPr>
              <a:t>Evidence-Based GI </a:t>
            </a:r>
            <a:r>
              <a:rPr lang="en-US" sz="1200" dirty="0">
                <a:solidFill>
                  <a:schemeClr val="bg1"/>
                </a:solidFill>
                <a:latin typeface="GOTHAM-MEDIUM" panose="02000604040000020004" pitchFamily="2" charset="0"/>
              </a:rPr>
              <a:t>March</a:t>
            </a:r>
            <a:r>
              <a:rPr lang="en-US" sz="1200" i="1" dirty="0">
                <a:solidFill>
                  <a:schemeClr val="bg1"/>
                </a:solidFill>
                <a:latin typeface="GOTHAM-MEDIUM" panose="02000604040000020004" pitchFamily="2" charset="0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GOTHAM-MEDIUM" panose="02000604040000020004" pitchFamily="2" charset="0"/>
              </a:rPr>
              <a:t>2024: 1-6.</a:t>
            </a:r>
          </a:p>
        </p:txBody>
      </p:sp>
    </p:spTree>
    <p:extLst>
      <p:ext uri="{BB962C8B-B14F-4D97-AF65-F5344CB8AC3E}">
        <p14:creationId xmlns:p14="http://schemas.microsoft.com/office/powerpoint/2010/main" val="681290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A7FC7-4099-EFA5-FC93-423E71C75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/>
              <a:t>How Should We Apply This to Our Practice?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1CDB1-498E-F08D-128F-7D36861ECB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patient factors and polyp features would most influence your decision for resection modality?</a:t>
            </a:r>
          </a:p>
          <a:p>
            <a:r>
              <a:rPr lang="en-US" dirty="0"/>
              <a:t>Which patients benefit most from </a:t>
            </a:r>
            <a:r>
              <a:rPr lang="en-US" dirty="0" err="1"/>
              <a:t>en</a:t>
            </a:r>
            <a:r>
              <a:rPr lang="en-US" dirty="0"/>
              <a:t> bloc resection?</a:t>
            </a:r>
          </a:p>
          <a:p>
            <a:r>
              <a:rPr lang="en-US" dirty="0"/>
              <a:t>How would you counsel patients about risks of each technique?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C0A8ED-28FA-E7F8-FBD2-8F82817542C2}"/>
              </a:ext>
            </a:extLst>
          </p:cNvPr>
          <p:cNvSpPr txBox="1"/>
          <p:nvPr/>
        </p:nvSpPr>
        <p:spPr>
          <a:xfrm>
            <a:off x="4548249" y="6563617"/>
            <a:ext cx="76137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  <a:latin typeface="GOTHAM-MEDIUM" panose="02000604040000020004" pitchFamily="2" charset="0"/>
              </a:rPr>
              <a:t>Lee J. </a:t>
            </a:r>
            <a:r>
              <a:rPr lang="en-US" sz="1200" i="1" dirty="0">
                <a:solidFill>
                  <a:schemeClr val="bg1"/>
                </a:solidFill>
                <a:latin typeface="GOTHAM-MEDIUM" panose="02000604040000020004" pitchFamily="2" charset="0"/>
              </a:rPr>
              <a:t>Evidence-Based GI </a:t>
            </a:r>
            <a:r>
              <a:rPr lang="en-US" sz="1200" dirty="0">
                <a:solidFill>
                  <a:schemeClr val="bg1"/>
                </a:solidFill>
                <a:latin typeface="GOTHAM-MEDIUM" panose="02000604040000020004" pitchFamily="2" charset="0"/>
              </a:rPr>
              <a:t>March</a:t>
            </a:r>
            <a:r>
              <a:rPr lang="en-US" sz="1200" i="1" dirty="0">
                <a:solidFill>
                  <a:schemeClr val="bg1"/>
                </a:solidFill>
                <a:latin typeface="GOTHAM-MEDIUM" panose="02000604040000020004" pitchFamily="2" charset="0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GOTHAM-MEDIUM" panose="02000604040000020004" pitchFamily="2" charset="0"/>
              </a:rPr>
              <a:t>2024: 1-6.</a:t>
            </a:r>
          </a:p>
        </p:txBody>
      </p:sp>
    </p:spTree>
    <p:extLst>
      <p:ext uri="{BB962C8B-B14F-4D97-AF65-F5344CB8AC3E}">
        <p14:creationId xmlns:p14="http://schemas.microsoft.com/office/powerpoint/2010/main" val="1823281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D89CF-F25D-9B4B-433E-8CB4FAA69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A3879-2969-9D1E-149A-6B782B3184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dirty="0"/>
              <a:t>Does endoscopic submucosal dissection (ESD) decrease incomplete polyp resection/polyp recurrence of large (≥25 mm) colon polyps with similar rates of adverse events compared to conventional piecemeal endoscopic mucosal resection (EMR)?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3EFCC0-65D2-D368-F274-0A39AC4D6C9E}"/>
              </a:ext>
            </a:extLst>
          </p:cNvPr>
          <p:cNvSpPr txBox="1"/>
          <p:nvPr/>
        </p:nvSpPr>
        <p:spPr>
          <a:xfrm>
            <a:off x="4594580" y="6412090"/>
            <a:ext cx="60847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GOTHAM-MEDIUM" panose="02000604040000020004" pitchFamily="2" charset="0"/>
              </a:rPr>
              <a:t>Jacques et al. </a:t>
            </a:r>
            <a:r>
              <a:rPr lang="en-US" sz="1200" i="1" dirty="0">
                <a:solidFill>
                  <a:schemeClr val="bg1"/>
                </a:solidFill>
                <a:latin typeface="GOTHAM-MEDIUM" panose="02000604040000020004" pitchFamily="2" charset="0"/>
              </a:rPr>
              <a:t>Ann Intern Med</a:t>
            </a:r>
            <a:r>
              <a:rPr lang="en-US" sz="1200" dirty="0">
                <a:solidFill>
                  <a:schemeClr val="bg1"/>
                </a:solidFill>
                <a:latin typeface="GOTHAM-MEDIUM" panose="02000604040000020004" pitchFamily="2" charset="0"/>
              </a:rPr>
              <a:t>. 2024;177(1):29-38. Lee J. </a:t>
            </a:r>
            <a:r>
              <a:rPr lang="en-US" sz="1200" i="1" dirty="0">
                <a:solidFill>
                  <a:schemeClr val="bg1"/>
                </a:solidFill>
                <a:latin typeface="GOTHAM-MEDIUM" panose="02000604040000020004" pitchFamily="2" charset="0"/>
              </a:rPr>
              <a:t>Evidence-Based GI </a:t>
            </a:r>
            <a:r>
              <a:rPr lang="en-US" sz="1200" dirty="0">
                <a:solidFill>
                  <a:schemeClr val="bg1"/>
                </a:solidFill>
                <a:latin typeface="GOTHAM-MEDIUM" panose="02000604040000020004" pitchFamily="2" charset="0"/>
              </a:rPr>
              <a:t>March</a:t>
            </a:r>
            <a:r>
              <a:rPr lang="en-US" sz="1200" i="1" dirty="0">
                <a:solidFill>
                  <a:schemeClr val="bg1"/>
                </a:solidFill>
                <a:latin typeface="GOTHAM-MEDIUM" panose="02000604040000020004" pitchFamily="2" charset="0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GOTHAM-MEDIUM" panose="02000604040000020004" pitchFamily="2" charset="0"/>
              </a:rPr>
              <a:t>2024: 1-6.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99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47602-7B80-BAAC-740D-BA43EB6D1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This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A1437-13AB-A790-0142-7DBCAABE4E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Endoscopic resection of adenomas prevents colorectal cancer, but the optimal technique for larger lesions is controversial</a:t>
            </a:r>
          </a:p>
          <a:p>
            <a:r>
              <a:rPr lang="en-US" dirty="0"/>
              <a:t>Piecemeal EMR has a low adverse event (AE) rate but a variable recurrence rate necessitating early follow-up</a:t>
            </a:r>
          </a:p>
          <a:p>
            <a:r>
              <a:rPr lang="en-US" dirty="0"/>
              <a:t>ESD can reduce recurrence but may increase AEs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899E8E-3732-1109-96FA-B614E9241CDE}"/>
              </a:ext>
            </a:extLst>
          </p:cNvPr>
          <p:cNvSpPr txBox="1"/>
          <p:nvPr/>
        </p:nvSpPr>
        <p:spPr>
          <a:xfrm>
            <a:off x="4967110" y="6563617"/>
            <a:ext cx="70707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  <a:latin typeface="GOTHAM-MEDIUM" panose="02000604040000020004" pitchFamily="2" charset="0"/>
              </a:rPr>
              <a:t>Jacques et al. </a:t>
            </a:r>
            <a:r>
              <a:rPr lang="en-US" sz="1200" i="1" dirty="0">
                <a:solidFill>
                  <a:schemeClr val="bg1"/>
                </a:solidFill>
                <a:latin typeface="GOTHAM-MEDIUM" panose="02000604040000020004" pitchFamily="2" charset="0"/>
              </a:rPr>
              <a:t>Ann Intern Med</a:t>
            </a:r>
            <a:r>
              <a:rPr lang="en-US" sz="1200" dirty="0">
                <a:solidFill>
                  <a:schemeClr val="bg1"/>
                </a:solidFill>
                <a:latin typeface="GOTHAM-MEDIUM" panose="02000604040000020004" pitchFamily="2" charset="0"/>
              </a:rPr>
              <a:t>. 2024;177(1):29-38. Lee J. </a:t>
            </a:r>
            <a:r>
              <a:rPr lang="en-US" sz="1200" i="1" dirty="0">
                <a:solidFill>
                  <a:schemeClr val="bg1"/>
                </a:solidFill>
                <a:latin typeface="GOTHAM-MEDIUM" panose="02000604040000020004" pitchFamily="2" charset="0"/>
              </a:rPr>
              <a:t>Evidence-Based GI </a:t>
            </a:r>
            <a:r>
              <a:rPr lang="en-US" sz="1200" dirty="0">
                <a:solidFill>
                  <a:schemeClr val="bg1"/>
                </a:solidFill>
                <a:latin typeface="GOTHAM-MEDIUM" panose="02000604040000020004" pitchFamily="2" charset="0"/>
              </a:rPr>
              <a:t>March</a:t>
            </a:r>
            <a:r>
              <a:rPr lang="en-US" sz="1200" i="1" dirty="0">
                <a:solidFill>
                  <a:schemeClr val="bg1"/>
                </a:solidFill>
                <a:latin typeface="GOTHAM-MEDIUM" panose="02000604040000020004" pitchFamily="2" charset="0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GOTHAM-MEDIUM" panose="02000604040000020004" pitchFamily="2" charset="0"/>
              </a:rPr>
              <a:t>2024: 1-6.</a:t>
            </a:r>
          </a:p>
        </p:txBody>
      </p:sp>
    </p:spTree>
    <p:extLst>
      <p:ext uri="{BB962C8B-B14F-4D97-AF65-F5344CB8AC3E}">
        <p14:creationId xmlns:p14="http://schemas.microsoft.com/office/powerpoint/2010/main" val="3152573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A384E-EF92-CD61-9E8D-07BD89082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8A65C-307C-489B-9EB9-59513F293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338773"/>
            <a:ext cx="7522029" cy="4129028"/>
          </a:xfrm>
        </p:spPr>
        <p:txBody>
          <a:bodyPr>
            <a:normAutofit/>
          </a:bodyPr>
          <a:lstStyle/>
          <a:p>
            <a:r>
              <a:rPr lang="en-US" u="sng" dirty="0"/>
              <a:t>Design</a:t>
            </a:r>
            <a:r>
              <a:rPr lang="en-US" dirty="0"/>
              <a:t>: Multi-center, prospective, randomized, comparative trial (RESECT-COLON trial)</a:t>
            </a:r>
          </a:p>
          <a:p>
            <a:r>
              <a:rPr lang="en-US" u="sng" dirty="0"/>
              <a:t>Setting</a:t>
            </a:r>
            <a:r>
              <a:rPr lang="en-US" dirty="0"/>
              <a:t>: 6 French referral centers from Nov 2019 to Feb 2021 with 13 experienced endoscopists</a:t>
            </a:r>
          </a:p>
          <a:p>
            <a:r>
              <a:rPr lang="en-US" u="sng" dirty="0"/>
              <a:t>Patients</a:t>
            </a:r>
            <a:r>
              <a:rPr lang="en-US" dirty="0"/>
              <a:t>: Adults &gt;18 years old referred for resection of large (≥25 mm) polyps</a:t>
            </a:r>
          </a:p>
          <a:p>
            <a:pPr lvl="1"/>
            <a:r>
              <a:rPr lang="en-US" dirty="0"/>
              <a:t>Excluded rectal lesions &amp; endoscopic evidence of deep submucosal invasion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3A103E-8641-EDCF-5F7C-2F541F6EB8EE}"/>
              </a:ext>
            </a:extLst>
          </p:cNvPr>
          <p:cNvSpPr txBox="1"/>
          <p:nvPr/>
        </p:nvSpPr>
        <p:spPr>
          <a:xfrm>
            <a:off x="4548249" y="6563617"/>
            <a:ext cx="76137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  <a:latin typeface="GOTHAM-MEDIUM" panose="02000604040000020004" pitchFamily="2" charset="0"/>
              </a:rPr>
              <a:t>Jacques et al. </a:t>
            </a:r>
            <a:r>
              <a:rPr lang="en-US" sz="1200" i="1" dirty="0">
                <a:solidFill>
                  <a:schemeClr val="bg1"/>
                </a:solidFill>
                <a:latin typeface="GOTHAM-MEDIUM" panose="02000604040000020004" pitchFamily="2" charset="0"/>
              </a:rPr>
              <a:t>Ann Intern Med</a:t>
            </a:r>
            <a:r>
              <a:rPr lang="en-US" sz="1200" dirty="0">
                <a:solidFill>
                  <a:schemeClr val="bg1"/>
                </a:solidFill>
                <a:latin typeface="GOTHAM-MEDIUM" panose="02000604040000020004" pitchFamily="2" charset="0"/>
              </a:rPr>
              <a:t>. 2024;177(1):29-38. Lee J. </a:t>
            </a:r>
            <a:r>
              <a:rPr lang="en-US" sz="1200" i="1" dirty="0">
                <a:solidFill>
                  <a:schemeClr val="bg1"/>
                </a:solidFill>
                <a:latin typeface="GOTHAM-MEDIUM" panose="02000604040000020004" pitchFamily="2" charset="0"/>
              </a:rPr>
              <a:t>Evidence-Based GI </a:t>
            </a:r>
            <a:r>
              <a:rPr lang="en-US" sz="1200" dirty="0">
                <a:solidFill>
                  <a:schemeClr val="bg1"/>
                </a:solidFill>
                <a:latin typeface="GOTHAM-MEDIUM" panose="02000604040000020004" pitchFamily="2" charset="0"/>
              </a:rPr>
              <a:t>March</a:t>
            </a:r>
            <a:r>
              <a:rPr lang="en-US" sz="1200" i="1" dirty="0">
                <a:solidFill>
                  <a:schemeClr val="bg1"/>
                </a:solidFill>
                <a:latin typeface="GOTHAM-MEDIUM" panose="02000604040000020004" pitchFamily="2" charset="0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GOTHAM-MEDIUM" panose="02000604040000020004" pitchFamily="2" charset="0"/>
              </a:rPr>
              <a:t>2024: 1-6.</a:t>
            </a:r>
          </a:p>
        </p:txBody>
      </p:sp>
      <p:pic>
        <p:nvPicPr>
          <p:cNvPr id="10" name="Picture 9" descr="A black and white line drawing of a hand with a device attached to it&#10;&#10;Description automatically generated">
            <a:extLst>
              <a:ext uri="{FF2B5EF4-FFF2-40B4-BE49-F238E27FC236}">
                <a16:creationId xmlns:a16="http://schemas.microsoft.com/office/drawing/2014/main" id="{830236AF-D8DA-DDEA-0092-36D72C2BA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854" b="94253" l="4000" r="94200">
                        <a14:foregroundMark x1="4000" y1="54789" x2="4000" y2="54789"/>
                        <a14:foregroundMark x1="7400" y1="94444" x2="7400" y2="94444"/>
                        <a14:foregroundMark x1="91800" y1="81226" x2="91800" y2="81226"/>
                        <a14:foregroundMark x1="94200" y1="84483" x2="94200" y2="84483"/>
                        <a14:foregroundMark x1="72400" y1="7854" x2="72400" y2="78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359" y="1480548"/>
            <a:ext cx="2179561" cy="2275461"/>
          </a:xfrm>
          <a:prstGeom prst="rect">
            <a:avLst/>
          </a:prstGeom>
        </p:spPr>
      </p:pic>
      <p:sp>
        <p:nvSpPr>
          <p:cNvPr id="11" name="Right Brace 10">
            <a:extLst>
              <a:ext uri="{FF2B5EF4-FFF2-40B4-BE49-F238E27FC236}">
                <a16:creationId xmlns:a16="http://schemas.microsoft.com/office/drawing/2014/main" id="{D735B66B-17B7-366E-2896-DA13B973765C}"/>
              </a:ext>
            </a:extLst>
          </p:cNvPr>
          <p:cNvSpPr/>
          <p:nvPr/>
        </p:nvSpPr>
        <p:spPr>
          <a:xfrm rot="16200000">
            <a:off x="9868882" y="2848194"/>
            <a:ext cx="819150" cy="2323663"/>
          </a:xfrm>
          <a:prstGeom prst="rightBrace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E919218-7C03-DB2F-6A78-818F722F165A}"/>
              </a:ext>
            </a:extLst>
          </p:cNvPr>
          <p:cNvSpPr/>
          <p:nvPr/>
        </p:nvSpPr>
        <p:spPr>
          <a:xfrm>
            <a:off x="8060852" y="4932096"/>
            <a:ext cx="2058914" cy="1635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A black circle with a cursor&#10;&#10;Description automatically generated">
            <a:extLst>
              <a:ext uri="{FF2B5EF4-FFF2-40B4-BE49-F238E27FC236}">
                <a16:creationId xmlns:a16="http://schemas.microsoft.com/office/drawing/2014/main" id="{DDD063C8-3305-34D5-1855-1584FC7A83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045" y="4375506"/>
            <a:ext cx="1300014" cy="1357214"/>
          </a:xfrm>
          <a:prstGeom prst="rect">
            <a:avLst/>
          </a:prstGeom>
        </p:spPr>
      </p:pic>
      <p:pic>
        <p:nvPicPr>
          <p:cNvPr id="20" name="Picture 19" descr="A black and white image of a knife&#10;&#10;Description automatically generated">
            <a:extLst>
              <a:ext uri="{FF2B5EF4-FFF2-40B4-BE49-F238E27FC236}">
                <a16:creationId xmlns:a16="http://schemas.microsoft.com/office/drawing/2014/main" id="{57C6237C-2EAD-8517-1B75-428ED23A8E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892" y="4288386"/>
            <a:ext cx="1283131" cy="1339589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34F0834-F002-38F5-71A8-48D3A48AC2FC}"/>
              </a:ext>
            </a:extLst>
          </p:cNvPr>
          <p:cNvCxnSpPr>
            <a:cxnSpLocks/>
          </p:cNvCxnSpPr>
          <p:nvPr/>
        </p:nvCxnSpPr>
        <p:spPr>
          <a:xfrm>
            <a:off x="9114793" y="4354340"/>
            <a:ext cx="0" cy="18291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0480975-47BD-C1FE-C468-B5177CB5DAB7}"/>
              </a:ext>
            </a:extLst>
          </p:cNvPr>
          <p:cNvCxnSpPr>
            <a:cxnSpLocks/>
          </p:cNvCxnSpPr>
          <p:nvPr/>
        </p:nvCxnSpPr>
        <p:spPr>
          <a:xfrm>
            <a:off x="11440289" y="4328142"/>
            <a:ext cx="0" cy="18291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2395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DBDF9-4C32-3CFB-C65D-74E87338F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Interventions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51D813-ACB6-CC0B-DF54-BEC4257AB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822" y="2434590"/>
            <a:ext cx="10969978" cy="374237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Randomized (1:1 ratio) to EMR or ESD</a:t>
            </a:r>
          </a:p>
          <a:p>
            <a:r>
              <a:rPr lang="en-US" dirty="0"/>
              <a:t>General anesthesia with intubation &amp; hospitalized for 1 night per standard  of care in France</a:t>
            </a:r>
          </a:p>
          <a:p>
            <a:r>
              <a:rPr lang="en-US" dirty="0"/>
              <a:t>Submucosal injection performed prior to all polypectomies</a:t>
            </a:r>
          </a:p>
          <a:p>
            <a:r>
              <a:rPr lang="en-US" dirty="0"/>
              <a:t>The choice of endoscope, injection fluid, &amp; specific ESD/EMR devices were at discretion of endoscopist</a:t>
            </a:r>
          </a:p>
          <a:p>
            <a:r>
              <a:rPr lang="en-US" dirty="0"/>
              <a:t>ESD included dissection around &amp; underneath the lesion to achieve </a:t>
            </a:r>
            <a:r>
              <a:rPr lang="en-US" dirty="0" err="1"/>
              <a:t>en</a:t>
            </a:r>
            <a:r>
              <a:rPr lang="en-US" dirty="0"/>
              <a:t> bloc resection</a:t>
            </a:r>
          </a:p>
          <a:p>
            <a:r>
              <a:rPr lang="en-US" dirty="0"/>
              <a:t>EMR was performed with piecemeal polypectomies with snare-tip thermal ablation at polypectomy margins. </a:t>
            </a:r>
          </a:p>
          <a:p>
            <a:r>
              <a:rPr lang="en-US" dirty="0"/>
              <a:t>Clip closure of resection site performed at discretion of endoscopist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689DED-0723-570F-31E5-199CC35E741A}"/>
              </a:ext>
            </a:extLst>
          </p:cNvPr>
          <p:cNvSpPr txBox="1"/>
          <p:nvPr/>
        </p:nvSpPr>
        <p:spPr>
          <a:xfrm>
            <a:off x="4548249" y="6563617"/>
            <a:ext cx="76137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  <a:latin typeface="GOTHAM-MEDIUM" panose="02000604040000020004" pitchFamily="2" charset="0"/>
              </a:rPr>
              <a:t>Jacques et al. </a:t>
            </a:r>
            <a:r>
              <a:rPr lang="en-US" sz="1200" i="1" dirty="0">
                <a:solidFill>
                  <a:schemeClr val="bg1"/>
                </a:solidFill>
                <a:latin typeface="GOTHAM-MEDIUM" panose="02000604040000020004" pitchFamily="2" charset="0"/>
              </a:rPr>
              <a:t>Ann Intern Med</a:t>
            </a:r>
            <a:r>
              <a:rPr lang="en-US" sz="1200" dirty="0">
                <a:solidFill>
                  <a:schemeClr val="bg1"/>
                </a:solidFill>
                <a:latin typeface="GOTHAM-MEDIUM" panose="02000604040000020004" pitchFamily="2" charset="0"/>
              </a:rPr>
              <a:t>. 2024;177(1):29-38. Lee J. </a:t>
            </a:r>
            <a:r>
              <a:rPr lang="en-US" sz="1200" i="1" dirty="0">
                <a:solidFill>
                  <a:schemeClr val="bg1"/>
                </a:solidFill>
                <a:latin typeface="GOTHAM-MEDIUM" panose="02000604040000020004" pitchFamily="2" charset="0"/>
              </a:rPr>
              <a:t>Evidence-Based GI </a:t>
            </a:r>
            <a:r>
              <a:rPr lang="en-US" sz="1200" dirty="0">
                <a:solidFill>
                  <a:schemeClr val="bg1"/>
                </a:solidFill>
                <a:latin typeface="GOTHAM-MEDIUM" panose="02000604040000020004" pitchFamily="2" charset="0"/>
              </a:rPr>
              <a:t>March</a:t>
            </a:r>
            <a:r>
              <a:rPr lang="en-US" sz="1200" i="1" dirty="0">
                <a:solidFill>
                  <a:schemeClr val="bg1"/>
                </a:solidFill>
                <a:latin typeface="GOTHAM-MEDIUM" panose="02000604040000020004" pitchFamily="2" charset="0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GOTHAM-MEDIUM" panose="02000604040000020004" pitchFamily="2" charset="0"/>
              </a:rPr>
              <a:t>2024: 1-6.</a:t>
            </a:r>
          </a:p>
        </p:txBody>
      </p:sp>
    </p:spTree>
    <p:extLst>
      <p:ext uri="{BB962C8B-B14F-4D97-AF65-F5344CB8AC3E}">
        <p14:creationId xmlns:p14="http://schemas.microsoft.com/office/powerpoint/2010/main" val="3689491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F5918-6EB7-3942-DEEB-4277F34D0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Outcomes &amp; 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E0057-E2C2-4DA5-B7A5-11F981956B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Primary outcome: </a:t>
            </a:r>
          </a:p>
          <a:p>
            <a:pPr lvl="1"/>
            <a:r>
              <a:rPr lang="en-US" sz="3200" dirty="0"/>
              <a:t>Neoplastic recurrence at polypectomy site at 6-month follow-up colonoscopy (all polypectomy scars were biopsied)</a:t>
            </a:r>
          </a:p>
          <a:p>
            <a:r>
              <a:rPr lang="en-US" sz="3200" dirty="0"/>
              <a:t>Secondary endpoints</a:t>
            </a:r>
          </a:p>
          <a:p>
            <a:pPr lvl="1"/>
            <a:r>
              <a:rPr lang="en-US" sz="3200" dirty="0"/>
              <a:t>Frequency of adverse events </a:t>
            </a:r>
          </a:p>
          <a:p>
            <a:pPr lvl="1"/>
            <a:r>
              <a:rPr lang="en-US" sz="3200" dirty="0"/>
              <a:t>Procedure time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BECD3B-0031-2C3F-998E-14AC377E052D}"/>
              </a:ext>
            </a:extLst>
          </p:cNvPr>
          <p:cNvSpPr txBox="1"/>
          <p:nvPr/>
        </p:nvSpPr>
        <p:spPr>
          <a:xfrm>
            <a:off x="4548249" y="6563617"/>
            <a:ext cx="76137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  <a:latin typeface="GOTHAM-MEDIUM" panose="02000604040000020004" pitchFamily="2" charset="0"/>
              </a:rPr>
              <a:t>Jacques et al. </a:t>
            </a:r>
            <a:r>
              <a:rPr lang="en-US" sz="1200" i="1" dirty="0">
                <a:solidFill>
                  <a:schemeClr val="bg1"/>
                </a:solidFill>
                <a:latin typeface="GOTHAM-MEDIUM" panose="02000604040000020004" pitchFamily="2" charset="0"/>
              </a:rPr>
              <a:t>Ann Intern Med</a:t>
            </a:r>
            <a:r>
              <a:rPr lang="en-US" sz="1200" dirty="0">
                <a:solidFill>
                  <a:schemeClr val="bg1"/>
                </a:solidFill>
                <a:latin typeface="GOTHAM-MEDIUM" panose="02000604040000020004" pitchFamily="2" charset="0"/>
              </a:rPr>
              <a:t>. 2024;177(1):29-38. Lee J. </a:t>
            </a:r>
            <a:r>
              <a:rPr lang="en-US" sz="1200" i="1" dirty="0">
                <a:solidFill>
                  <a:schemeClr val="bg1"/>
                </a:solidFill>
                <a:latin typeface="GOTHAM-MEDIUM" panose="02000604040000020004" pitchFamily="2" charset="0"/>
              </a:rPr>
              <a:t>Evidence-Based GI </a:t>
            </a:r>
            <a:r>
              <a:rPr lang="en-US" sz="1200" dirty="0">
                <a:solidFill>
                  <a:schemeClr val="bg1"/>
                </a:solidFill>
                <a:latin typeface="GOTHAM-MEDIUM" panose="02000604040000020004" pitchFamily="2" charset="0"/>
              </a:rPr>
              <a:t>March</a:t>
            </a:r>
            <a:r>
              <a:rPr lang="en-US" sz="1200" i="1" dirty="0">
                <a:solidFill>
                  <a:schemeClr val="bg1"/>
                </a:solidFill>
                <a:latin typeface="GOTHAM-MEDIUM" panose="02000604040000020004" pitchFamily="2" charset="0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GOTHAM-MEDIUM" panose="02000604040000020004" pitchFamily="2" charset="0"/>
              </a:rPr>
              <a:t>2024: 1-6.</a:t>
            </a:r>
          </a:p>
        </p:txBody>
      </p:sp>
    </p:spTree>
    <p:extLst>
      <p:ext uri="{BB962C8B-B14F-4D97-AF65-F5344CB8AC3E}">
        <p14:creationId xmlns:p14="http://schemas.microsoft.com/office/powerpoint/2010/main" val="2336810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6A4C-EFA8-2790-0325-C7C39DE1D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464" y="1322030"/>
            <a:ext cx="10515600" cy="819151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7DC82-CA26-FADB-0888-B3C2E2772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942" y="2124775"/>
            <a:ext cx="11103414" cy="3893757"/>
          </a:xfrm>
        </p:spPr>
        <p:txBody>
          <a:bodyPr>
            <a:normAutofit/>
          </a:bodyPr>
          <a:lstStyle/>
          <a:p>
            <a:pPr marL="574675" indent="-279400">
              <a:buNone/>
            </a:pPr>
            <a:r>
              <a:rPr lang="en-US" dirty="0"/>
              <a:t>360 patients randomized; mean age 69-71 years old with mostly right colon lesions (77%)</a:t>
            </a:r>
          </a:p>
          <a:p>
            <a:pPr marL="574675" indent="-279400">
              <a:buNone/>
            </a:pPr>
            <a:r>
              <a:rPr lang="en-US" dirty="0"/>
              <a:t>Failure to complete procedure rates: low for ESD (3.4%) vs EMR (1.6%)</a:t>
            </a:r>
          </a:p>
          <a:p>
            <a:pPr marL="574675" indent="-279400">
              <a:buNone/>
            </a:pPr>
            <a:r>
              <a:rPr lang="en-US" dirty="0"/>
              <a:t>En bloc resection rate: significantly higher w/ ESD (96.6%) vs EMR (10.4%)</a:t>
            </a:r>
          </a:p>
          <a:p>
            <a:pPr marL="574675" indent="-279400">
              <a:buNone/>
            </a:pPr>
            <a:r>
              <a:rPr lang="en-US" dirty="0"/>
              <a:t>Recurrence rate: lower w/ ESD (1/161, 0.6%) vs EMR (8/157, 5.1%)</a:t>
            </a:r>
          </a:p>
          <a:p>
            <a:pPr marL="574675" indent="-279400">
              <a:buNone/>
            </a:pPr>
            <a:r>
              <a:rPr lang="en-US" dirty="0"/>
              <a:t>Endoscopic submucosal dissection (ESD) required significantly more time vs endoscopic mucosal resection (47 min vs 14.5 min)</a:t>
            </a:r>
          </a:p>
          <a:p>
            <a:pPr marL="574675" indent="-279400">
              <a:buNone/>
            </a:pPr>
            <a:r>
              <a:rPr lang="en-US" dirty="0"/>
              <a:t>Adverse events: significantly higher w/ ESD (35.6%) vs EMR (24.5%)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7A21C1-4355-5A67-7FDB-1959C70E0CE0}"/>
              </a:ext>
            </a:extLst>
          </p:cNvPr>
          <p:cNvSpPr txBox="1"/>
          <p:nvPr/>
        </p:nvSpPr>
        <p:spPr>
          <a:xfrm>
            <a:off x="4548249" y="6563617"/>
            <a:ext cx="76137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  <a:latin typeface="GOTHAM-MEDIUM" panose="02000604040000020004" pitchFamily="2" charset="0"/>
              </a:rPr>
              <a:t>Jacques et al. </a:t>
            </a:r>
            <a:r>
              <a:rPr lang="en-US" sz="1200" i="1" dirty="0">
                <a:solidFill>
                  <a:schemeClr val="bg1"/>
                </a:solidFill>
                <a:latin typeface="GOTHAM-MEDIUM" panose="02000604040000020004" pitchFamily="2" charset="0"/>
              </a:rPr>
              <a:t>Ann Intern Med</a:t>
            </a:r>
            <a:r>
              <a:rPr lang="en-US" sz="1200" dirty="0">
                <a:solidFill>
                  <a:schemeClr val="bg1"/>
                </a:solidFill>
                <a:latin typeface="GOTHAM-MEDIUM" panose="02000604040000020004" pitchFamily="2" charset="0"/>
              </a:rPr>
              <a:t>. 2024;177(1):29-38. Lee J. </a:t>
            </a:r>
            <a:r>
              <a:rPr lang="en-US" sz="1200" i="1" dirty="0">
                <a:solidFill>
                  <a:schemeClr val="bg1"/>
                </a:solidFill>
                <a:latin typeface="GOTHAM-MEDIUM" panose="02000604040000020004" pitchFamily="2" charset="0"/>
              </a:rPr>
              <a:t>Evidence-Based GI </a:t>
            </a:r>
            <a:r>
              <a:rPr lang="en-US" sz="1200" dirty="0">
                <a:solidFill>
                  <a:schemeClr val="bg1"/>
                </a:solidFill>
                <a:latin typeface="GOTHAM-MEDIUM" panose="02000604040000020004" pitchFamily="2" charset="0"/>
              </a:rPr>
              <a:t>March</a:t>
            </a:r>
            <a:r>
              <a:rPr lang="en-US" sz="1200" i="1" dirty="0">
                <a:solidFill>
                  <a:schemeClr val="bg1"/>
                </a:solidFill>
                <a:latin typeface="GOTHAM-MEDIUM" panose="02000604040000020004" pitchFamily="2" charset="0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GOTHAM-MEDIUM" panose="02000604040000020004" pitchFamily="2" charset="0"/>
              </a:rPr>
              <a:t>2024: 1-6.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FC5CA12-64AC-B843-17EE-881C0A761587}"/>
              </a:ext>
            </a:extLst>
          </p:cNvPr>
          <p:cNvSpPr/>
          <p:nvPr/>
        </p:nvSpPr>
        <p:spPr>
          <a:xfrm>
            <a:off x="544643" y="2122790"/>
            <a:ext cx="603624" cy="607627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097ABEF-A3DA-6C2B-8572-17FEE0599CB1}"/>
              </a:ext>
            </a:extLst>
          </p:cNvPr>
          <p:cNvSpPr/>
          <p:nvPr/>
        </p:nvSpPr>
        <p:spPr>
          <a:xfrm>
            <a:off x="544643" y="2796854"/>
            <a:ext cx="603624" cy="607627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326E850-4C47-5E27-4668-5C3E3B81A975}"/>
              </a:ext>
            </a:extLst>
          </p:cNvPr>
          <p:cNvSpPr/>
          <p:nvPr/>
        </p:nvSpPr>
        <p:spPr>
          <a:xfrm>
            <a:off x="544643" y="3478228"/>
            <a:ext cx="603624" cy="607627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875C3D5-922C-BB4E-044C-7846B399C5D0}"/>
              </a:ext>
            </a:extLst>
          </p:cNvPr>
          <p:cNvSpPr/>
          <p:nvPr/>
        </p:nvSpPr>
        <p:spPr>
          <a:xfrm>
            <a:off x="544643" y="4103157"/>
            <a:ext cx="603624" cy="607627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526D6A5-C9DD-B58F-B494-7C832EC585A7}"/>
              </a:ext>
            </a:extLst>
          </p:cNvPr>
          <p:cNvSpPr/>
          <p:nvPr/>
        </p:nvSpPr>
        <p:spPr>
          <a:xfrm>
            <a:off x="544643" y="4745014"/>
            <a:ext cx="603624" cy="607627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8083117-7284-4856-0401-1E0BB2D90634}"/>
              </a:ext>
            </a:extLst>
          </p:cNvPr>
          <p:cNvSpPr/>
          <p:nvPr/>
        </p:nvSpPr>
        <p:spPr>
          <a:xfrm>
            <a:off x="544643" y="5381232"/>
            <a:ext cx="603624" cy="607627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373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6A654-3F51-395E-A1A2-3B0402591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3" name="Picture 2" descr="A graph showing a number of events&#10;&#10;Description automatically generated">
            <a:extLst>
              <a:ext uri="{FF2B5EF4-FFF2-40B4-BE49-F238E27FC236}">
                <a16:creationId xmlns:a16="http://schemas.microsoft.com/office/drawing/2014/main" id="{9423C80B-4A7F-77AF-07BB-F3E23DAC90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" t="4809" r="2390" b="19315"/>
          <a:stretch/>
        </p:blipFill>
        <p:spPr>
          <a:xfrm>
            <a:off x="1770416" y="2338773"/>
            <a:ext cx="8157356" cy="35039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B3F57A-8C8B-F239-F005-0BDCEF85DE2D}"/>
              </a:ext>
            </a:extLst>
          </p:cNvPr>
          <p:cNvSpPr txBox="1"/>
          <p:nvPr/>
        </p:nvSpPr>
        <p:spPr>
          <a:xfrm>
            <a:off x="4548249" y="6563617"/>
            <a:ext cx="76137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  <a:latin typeface="GOTHAM-MEDIUM" panose="02000604040000020004" pitchFamily="2" charset="0"/>
              </a:rPr>
              <a:t>Jacques et al. </a:t>
            </a:r>
            <a:r>
              <a:rPr lang="en-US" sz="1200" i="1" dirty="0">
                <a:solidFill>
                  <a:schemeClr val="bg1"/>
                </a:solidFill>
                <a:latin typeface="GOTHAM-MEDIUM" panose="02000604040000020004" pitchFamily="2" charset="0"/>
              </a:rPr>
              <a:t>Ann Intern Med</a:t>
            </a:r>
            <a:r>
              <a:rPr lang="en-US" sz="1200" dirty="0">
                <a:solidFill>
                  <a:schemeClr val="bg1"/>
                </a:solidFill>
                <a:latin typeface="GOTHAM-MEDIUM" panose="02000604040000020004" pitchFamily="2" charset="0"/>
              </a:rPr>
              <a:t>. 2024;177(1):29-38. Lee J. </a:t>
            </a:r>
            <a:r>
              <a:rPr lang="en-US" sz="1200" i="1" dirty="0">
                <a:solidFill>
                  <a:schemeClr val="bg1"/>
                </a:solidFill>
                <a:latin typeface="GOTHAM-MEDIUM" panose="02000604040000020004" pitchFamily="2" charset="0"/>
              </a:rPr>
              <a:t>Evidence-Based GI </a:t>
            </a:r>
            <a:r>
              <a:rPr lang="en-US" sz="1200" dirty="0">
                <a:solidFill>
                  <a:schemeClr val="bg1"/>
                </a:solidFill>
                <a:latin typeface="GOTHAM-MEDIUM" panose="02000604040000020004" pitchFamily="2" charset="0"/>
              </a:rPr>
              <a:t>March</a:t>
            </a:r>
            <a:r>
              <a:rPr lang="en-US" sz="1200" i="1" dirty="0">
                <a:solidFill>
                  <a:schemeClr val="bg1"/>
                </a:solidFill>
                <a:latin typeface="GOTHAM-MEDIUM" panose="02000604040000020004" pitchFamily="2" charset="0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GOTHAM-MEDIUM" panose="02000604040000020004" pitchFamily="2" charset="0"/>
              </a:rPr>
              <a:t>2024: 1-6.</a:t>
            </a:r>
          </a:p>
        </p:txBody>
      </p:sp>
    </p:spTree>
    <p:extLst>
      <p:ext uri="{BB962C8B-B14F-4D97-AF65-F5344CB8AC3E}">
        <p14:creationId xmlns:p14="http://schemas.microsoft.com/office/powerpoint/2010/main" val="3332615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BCA69-48AE-B1F2-AAC8-03C55576F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Study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F02F7-4812-8840-B631-3F1B65120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434590"/>
            <a:ext cx="10989039" cy="374237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Recurrence rate significantly lower in ESD vs EMR (0.6% vs 5.1%), but endoscopic resection of residual neoplasia during 6-month follow-up colonoscopy was achieved in all EMR patients</a:t>
            </a:r>
          </a:p>
          <a:p>
            <a:endParaRPr lang="en-US" dirty="0"/>
          </a:p>
          <a:p>
            <a:r>
              <a:rPr lang="en-US" dirty="0"/>
              <a:t>ESD produced significantly more adverse events than EMR (35.6% vs 24.5%) – including post-polypectomy syndrome (11.8% vs 5.5%, respectively; risk ratio = 2.2; 95% CI: 1.1-4.5)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/>
              <a:t>as well as numeric increases in periprocedural perforation (5.6% vs 2.2%) &amp; clinically significant post-procedural bleeding (7.9% vs 5.5%)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6BBF7F-F75A-0196-6398-1500D5E05DAE}"/>
              </a:ext>
            </a:extLst>
          </p:cNvPr>
          <p:cNvSpPr txBox="1"/>
          <p:nvPr/>
        </p:nvSpPr>
        <p:spPr>
          <a:xfrm>
            <a:off x="4548249" y="6563617"/>
            <a:ext cx="76137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  <a:latin typeface="GOTHAM-MEDIUM" panose="02000604040000020004" pitchFamily="2" charset="0"/>
              </a:rPr>
              <a:t>Jacques et al. </a:t>
            </a:r>
            <a:r>
              <a:rPr lang="en-US" sz="1200" i="1" dirty="0">
                <a:solidFill>
                  <a:schemeClr val="bg1"/>
                </a:solidFill>
                <a:latin typeface="GOTHAM-MEDIUM" panose="02000604040000020004" pitchFamily="2" charset="0"/>
              </a:rPr>
              <a:t>Ann Intern Med</a:t>
            </a:r>
            <a:r>
              <a:rPr lang="en-US" sz="1200" dirty="0">
                <a:solidFill>
                  <a:schemeClr val="bg1"/>
                </a:solidFill>
                <a:latin typeface="GOTHAM-MEDIUM" panose="02000604040000020004" pitchFamily="2" charset="0"/>
              </a:rPr>
              <a:t>. 2024;177(1):29-38. Lee J. </a:t>
            </a:r>
            <a:r>
              <a:rPr lang="en-US" sz="1200" i="1" dirty="0">
                <a:solidFill>
                  <a:schemeClr val="bg1"/>
                </a:solidFill>
                <a:latin typeface="GOTHAM-MEDIUM" panose="02000604040000020004" pitchFamily="2" charset="0"/>
              </a:rPr>
              <a:t>Evidence-Based GI </a:t>
            </a:r>
            <a:r>
              <a:rPr lang="en-US" sz="1200" dirty="0">
                <a:solidFill>
                  <a:schemeClr val="bg1"/>
                </a:solidFill>
                <a:latin typeface="GOTHAM-MEDIUM" panose="02000604040000020004" pitchFamily="2" charset="0"/>
              </a:rPr>
              <a:t>March</a:t>
            </a:r>
            <a:r>
              <a:rPr lang="en-US" sz="1200" i="1" dirty="0">
                <a:solidFill>
                  <a:schemeClr val="bg1"/>
                </a:solidFill>
                <a:latin typeface="GOTHAM-MEDIUM" panose="02000604040000020004" pitchFamily="2" charset="0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GOTHAM-MEDIUM" panose="02000604040000020004" pitchFamily="2" charset="0"/>
              </a:rPr>
              <a:t>2024: 1-6.</a:t>
            </a:r>
          </a:p>
        </p:txBody>
      </p:sp>
    </p:spTree>
    <p:extLst>
      <p:ext uri="{BB962C8B-B14F-4D97-AF65-F5344CB8AC3E}">
        <p14:creationId xmlns:p14="http://schemas.microsoft.com/office/powerpoint/2010/main" val="3213757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9" id="{4DACA1F8-9C4C-5742-A5B0-E3FEB4B09FA3}" vid="{04ECDA4A-D5FC-3945-A844-6F4A617F54B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89989C00854440814EE6586A2E4C2B" ma:contentTypeVersion="18" ma:contentTypeDescription="Create a new document." ma:contentTypeScope="" ma:versionID="87758759d05e06cc80316d67ce6cee17">
  <xsd:schema xmlns:xsd="http://www.w3.org/2001/XMLSchema" xmlns:xs="http://www.w3.org/2001/XMLSchema" xmlns:p="http://schemas.microsoft.com/office/2006/metadata/properties" xmlns:ns2="b760192c-e533-4338-b0f9-1ff3998d6e3e" xmlns:ns3="8bd30ee2-4746-4efb-9d1c-b787e94acd8d" targetNamespace="http://schemas.microsoft.com/office/2006/metadata/properties" ma:root="true" ma:fieldsID="5b24c507c78746a2e00c63fdff154261" ns2:_="" ns3:_="">
    <xsd:import namespace="b760192c-e533-4338-b0f9-1ff3998d6e3e"/>
    <xsd:import namespace="8bd30ee2-4746-4efb-9d1c-b787e94acd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60192c-e533-4338-b0f9-1ff3998d6e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1d7ea3aa-744b-45d6-b40f-39600c655c3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d30ee2-4746-4efb-9d1c-b787e94acd8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7dd53964-afd9-4525-91bb-182c538c8232}" ma:internalName="TaxCatchAll" ma:showField="CatchAllData" ma:web="8bd30ee2-4746-4efb-9d1c-b787e94acd8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760192c-e533-4338-b0f9-1ff3998d6e3e">
      <Terms xmlns="http://schemas.microsoft.com/office/infopath/2007/PartnerControls"/>
    </lcf76f155ced4ddcb4097134ff3c332f>
    <TaxCatchAll xmlns="8bd30ee2-4746-4efb-9d1c-b787e94acd8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ABF7EA5-EA1C-439A-AB56-A63CE0C977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60192c-e533-4338-b0f9-1ff3998d6e3e"/>
    <ds:schemaRef ds:uri="8bd30ee2-4746-4efb-9d1c-b787e94acd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1DD3E11-9AC9-4657-BF45-590B90143335}">
  <ds:schemaRefs>
    <ds:schemaRef ds:uri="http://schemas.microsoft.com/office/2006/metadata/properties"/>
    <ds:schemaRef ds:uri="http://schemas.microsoft.com/office/infopath/2007/PartnerControls"/>
    <ds:schemaRef ds:uri="b760192c-e533-4338-b0f9-1ff3998d6e3e"/>
    <ds:schemaRef ds:uri="8bd30ee2-4746-4efb-9d1c-b787e94acd8d"/>
  </ds:schemaRefs>
</ds:datastoreItem>
</file>

<file path=customXml/itemProps3.xml><?xml version="1.0" encoding="utf-8"?>
<ds:datastoreItem xmlns:ds="http://schemas.openxmlformats.org/officeDocument/2006/customXml" ds:itemID="{600D52ED-B7F1-4232-9162-3A7A6D01080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7160</TotalTime>
  <Words>821</Words>
  <Application>Microsoft Office PowerPoint</Application>
  <PresentationFormat>Widescreen</PresentationFormat>
  <Paragraphs>63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GOTHAM-MEDIUM</vt:lpstr>
      <vt:lpstr>Helvetica</vt:lpstr>
      <vt:lpstr>Wingdings</vt:lpstr>
      <vt:lpstr>Office Theme</vt:lpstr>
      <vt:lpstr>PowerPoint Presentation</vt:lpstr>
      <vt:lpstr>Study Question</vt:lpstr>
      <vt:lpstr>Why is This Important?</vt:lpstr>
      <vt:lpstr>Study Design</vt:lpstr>
      <vt:lpstr>Interventions</vt:lpstr>
      <vt:lpstr>Outcomes &amp; Definitions</vt:lpstr>
      <vt:lpstr>Results</vt:lpstr>
      <vt:lpstr>Results</vt:lpstr>
      <vt:lpstr>Key Study Findings</vt:lpstr>
      <vt:lpstr>Study Limitations</vt:lpstr>
      <vt:lpstr>How Should We Apply This to Our Practice?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 Kay</dc:creator>
  <cp:lastModifiedBy>Claire Neumann</cp:lastModifiedBy>
  <cp:revision>25</cp:revision>
  <dcterms:created xsi:type="dcterms:W3CDTF">2024-06-17T13:19:57Z</dcterms:created>
  <dcterms:modified xsi:type="dcterms:W3CDTF">2024-07-17T05:41:14Z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0x010100AD89989C00854440814EE6586A2E4C2B</vt:lpwstr>
  </property>
</Properties>
</file>